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sldIdLst>
    <p:sldId id="275" r:id="rId5"/>
    <p:sldId id="291" r:id="rId6"/>
    <p:sldId id="295" r:id="rId7"/>
    <p:sldId id="276" r:id="rId8"/>
    <p:sldId id="277" r:id="rId9"/>
    <p:sldId id="294" r:id="rId10"/>
    <p:sldId id="279" r:id="rId11"/>
    <p:sldId id="281" r:id="rId12"/>
    <p:sldId id="282" r:id="rId13"/>
    <p:sldId id="265" r:id="rId14"/>
    <p:sldId id="286" r:id="rId15"/>
    <p:sldId id="287" r:id="rId16"/>
    <p:sldId id="288" r:id="rId17"/>
    <p:sldId id="289" r:id="rId18"/>
    <p:sldId id="296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4" r:id="rId30"/>
    <p:sldId id="311" r:id="rId31"/>
    <p:sldId id="312" r:id="rId32"/>
    <p:sldId id="293" r:id="rId33"/>
    <p:sldId id="300" r:id="rId3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B7C"/>
    <a:srgbClr val="515899"/>
    <a:srgbClr val="9196C5"/>
    <a:srgbClr val="7089A0"/>
    <a:srgbClr val="C0CBD5"/>
    <a:srgbClr val="CDD5DD"/>
    <a:srgbClr val="4B5F71"/>
    <a:srgbClr val="FF4757"/>
    <a:srgbClr val="EB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473B2-752B-B64D-95A9-9088AA756E16}" v="5" dt="2026-04-23T08:02:49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44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398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01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49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14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20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28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11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89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68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73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25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36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10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72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79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76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03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743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235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80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22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69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09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090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830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449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F3D7D-6262-E416-179D-D1B2343DE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94853-1396-8D5B-AF87-4437D8941A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05C5AE-A220-719E-414A-83A92806D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4BC48-4EB2-0911-0D84-6BE8FCC0CA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37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0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hyperlink" Target="mailto:info@bluem.n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kid.io/" TargetMode="External"/><Relationship Id="rId5" Type="http://schemas.openxmlformats.org/officeDocument/2006/relationships/hyperlink" Target="http://www.bluem.nl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A2E1F87B-AFCC-441A-8E2B-92A88938CC4D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389EFD5-7A9E-4F72-98E8-290066DB526B}"/>
              </a:ext>
            </a:extLst>
          </p:cNvPr>
          <p:cNvSpPr/>
          <p:nvPr/>
        </p:nvSpPr>
        <p:spPr>
          <a:xfrm>
            <a:off x="923528" y="2418113"/>
            <a:ext cx="3794760" cy="439473"/>
          </a:xfrm>
          <a:prstGeom prst="roundRect">
            <a:avLst>
              <a:gd name="adj" fmla="val 50000"/>
            </a:avLst>
          </a:prstGeom>
          <a:solidFill>
            <a:srgbClr val="305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28C04DD-C385-4350-A775-A6543048CA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158741" y="4333477"/>
            <a:ext cx="9314301" cy="205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sz="4800" b="1" dirty="0">
                <a:solidFill>
                  <a:srgbClr val="305B7C"/>
                </a:solidFill>
                <a:latin typeface="Satoshi 2 Medium"/>
                <a:ea typeface="Satoshi 2 Medium"/>
                <a:cs typeface="Satoshi 2 Medium"/>
                <a:sym typeface="Satoshi 2 Medium"/>
              </a:rPr>
              <a:t>Identity</a:t>
            </a:r>
            <a:r>
              <a:rPr lang="en-US" sz="4400" b="1" dirty="0">
                <a:solidFill>
                  <a:srgbClr val="305B7C"/>
                </a:solidFill>
                <a:latin typeface="Satoshi 2 Medium"/>
                <a:ea typeface="Satoshi 2 Medium"/>
                <a:cs typeface="Satoshi 2 Medium"/>
                <a:sym typeface="Satoshi 2 Medium"/>
              </a:rPr>
              <a:t> </a:t>
            </a:r>
            <a:r>
              <a:rPr lang="en-US" sz="4800" b="1" dirty="0">
                <a:solidFill>
                  <a:srgbClr val="305B7C"/>
                </a:solidFill>
                <a:latin typeface="Satoshi 2 Medium"/>
                <a:ea typeface="Satoshi 2 Medium"/>
                <a:cs typeface="Satoshi 2 Medium"/>
                <a:sym typeface="Satoshi 2 Medium"/>
              </a:rPr>
              <a:t>Verification</a:t>
            </a:r>
            <a:r>
              <a:rPr lang="en-US" sz="4400" b="1" dirty="0">
                <a:solidFill>
                  <a:srgbClr val="305B7C"/>
                </a:solidFill>
                <a:latin typeface="Satoshi 2 Medium"/>
                <a:ea typeface="Satoshi 2 Medium"/>
                <a:cs typeface="Satoshi 2 Medium"/>
                <a:sym typeface="Satoshi 2 Medium"/>
              </a:rPr>
              <a:t>: </a:t>
            </a:r>
          </a:p>
          <a:p>
            <a:pPr algn="l">
              <a:lnSpc>
                <a:spcPts val="5418"/>
              </a:lnSpc>
            </a:pPr>
            <a:r>
              <a:rPr lang="en-US" sz="4400" dirty="0">
                <a:solidFill>
                  <a:srgbClr val="305B7C"/>
                </a:solidFill>
                <a:latin typeface="Satoshi" pitchFamily="50" charset="0"/>
                <a:ea typeface="Satoshi 2 Medium"/>
                <a:cs typeface="Satoshi 2 Medium"/>
                <a:sym typeface="Satoshi 2 Medium"/>
              </a:rPr>
              <a:t>Trends, Challenges &amp; </a:t>
            </a:r>
          </a:p>
          <a:p>
            <a:pPr algn="l">
              <a:lnSpc>
                <a:spcPts val="5418"/>
              </a:lnSpc>
            </a:pPr>
            <a:r>
              <a:rPr lang="en-US" sz="4400" dirty="0">
                <a:solidFill>
                  <a:srgbClr val="305B7C"/>
                </a:solidFill>
                <a:latin typeface="Satoshi" pitchFamily="50" charset="0"/>
                <a:ea typeface="Satoshi 2 Medium"/>
                <a:cs typeface="Satoshi 2 Medium"/>
                <a:sym typeface="Satoshi 2 Medium"/>
              </a:rPr>
              <a:t>Fraud Risks</a:t>
            </a:r>
          </a:p>
        </p:txBody>
      </p:sp>
      <p:sp>
        <p:nvSpPr>
          <p:cNvPr id="98" name="Shape 0">
            <a:extLst>
              <a:ext uri="{FF2B5EF4-FFF2-40B4-BE49-F238E27FC236}">
                <a16:creationId xmlns:a16="http://schemas.microsoft.com/office/drawing/2014/main" id="{F2801BF5-B554-4D6E-B493-E78BA7A8341F}"/>
              </a:ext>
            </a:extLst>
          </p:cNvPr>
          <p:cNvSpPr/>
          <p:nvPr/>
        </p:nvSpPr>
        <p:spPr>
          <a:xfrm>
            <a:off x="1158741" y="3038023"/>
            <a:ext cx="47810" cy="49944"/>
          </a:xfrm>
          <a:prstGeom prst="ellipse">
            <a:avLst/>
          </a:prstGeom>
          <a:solidFill>
            <a:srgbClr val="F8FBFF"/>
          </a:solidFill>
          <a:ln w="12700">
            <a:solidFill>
              <a:srgbClr val="F8FB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1">
            <a:extLst>
              <a:ext uri="{FF2B5EF4-FFF2-40B4-BE49-F238E27FC236}">
                <a16:creationId xmlns:a16="http://schemas.microsoft.com/office/drawing/2014/main" id="{E5FA22B6-2C3F-4EAB-ADB7-CAD7E9202B8D}"/>
              </a:ext>
            </a:extLst>
          </p:cNvPr>
          <p:cNvSpPr/>
          <p:nvPr/>
        </p:nvSpPr>
        <p:spPr>
          <a:xfrm>
            <a:off x="1289368" y="2537959"/>
            <a:ext cx="3682498" cy="1997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350" dirty="0">
                <a:solidFill>
                  <a:schemeClr val="bg1"/>
                </a:solidFill>
                <a:latin typeface="Satoshi Medium" pitchFamily="50" charset="0"/>
                <a:ea typeface="Outfit Thin" pitchFamily="34" charset="-122"/>
                <a:cs typeface="Outfit Thin" pitchFamily="34" charset="-120"/>
              </a:rPr>
              <a:t>WEBINAR SERIES · APRIL 2026</a:t>
            </a:r>
          </a:p>
        </p:txBody>
      </p:sp>
      <p:sp>
        <p:nvSpPr>
          <p:cNvPr id="96" name="Shape 4">
            <a:extLst>
              <a:ext uri="{FF2B5EF4-FFF2-40B4-BE49-F238E27FC236}">
                <a16:creationId xmlns:a16="http://schemas.microsoft.com/office/drawing/2014/main" id="{B4A0A440-C1D3-415D-B494-D4E43AD91EE2}"/>
              </a:ext>
            </a:extLst>
          </p:cNvPr>
          <p:cNvSpPr/>
          <p:nvPr/>
        </p:nvSpPr>
        <p:spPr>
          <a:xfrm>
            <a:off x="955250" y="7432888"/>
            <a:ext cx="533400" cy="1905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1" name="Shape 7">
            <a:extLst>
              <a:ext uri="{FF2B5EF4-FFF2-40B4-BE49-F238E27FC236}">
                <a16:creationId xmlns:a16="http://schemas.microsoft.com/office/drawing/2014/main" id="{314AB0F5-8184-4C5C-9BF8-81AB38F5630F}"/>
              </a:ext>
            </a:extLst>
          </p:cNvPr>
          <p:cNvSpPr/>
          <p:nvPr/>
        </p:nvSpPr>
        <p:spPr>
          <a:xfrm>
            <a:off x="4428941" y="6696632"/>
            <a:ext cx="9525" cy="342900"/>
          </a:xfrm>
          <a:prstGeom prst="rect">
            <a:avLst/>
          </a:prstGeom>
          <a:solidFill>
            <a:srgbClr val="FAF9F6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4E098D3-F864-4AD5-964A-912E653219A8}"/>
              </a:ext>
            </a:extLst>
          </p:cNvPr>
          <p:cNvSpPr/>
          <p:nvPr/>
        </p:nvSpPr>
        <p:spPr>
          <a:xfrm>
            <a:off x="9779436" y="3188701"/>
            <a:ext cx="152557" cy="3939539"/>
          </a:xfrm>
          <a:custGeom>
            <a:avLst/>
            <a:gdLst>
              <a:gd name="connsiteX0" fmla="*/ 0 w 502920"/>
              <a:gd name="connsiteY0" fmla="*/ 0 h 5913120"/>
              <a:gd name="connsiteX1" fmla="*/ 0 w 502920"/>
              <a:gd name="connsiteY1" fmla="*/ 2560320 h 5913120"/>
              <a:gd name="connsiteX2" fmla="*/ 502920 w 502920"/>
              <a:gd name="connsiteY2" fmla="*/ 3063240 h 5913120"/>
              <a:gd name="connsiteX3" fmla="*/ 0 w 502920"/>
              <a:gd name="connsiteY3" fmla="*/ 3566160 h 5913120"/>
              <a:gd name="connsiteX4" fmla="*/ 0 w 502920"/>
              <a:gd name="connsiteY4" fmla="*/ 5913120 h 5913120"/>
              <a:gd name="connsiteX0" fmla="*/ 0 w 502920"/>
              <a:gd name="connsiteY0" fmla="*/ 0 h 5913120"/>
              <a:gd name="connsiteX1" fmla="*/ 0 w 502920"/>
              <a:gd name="connsiteY1" fmla="*/ 2560320 h 5913120"/>
              <a:gd name="connsiteX2" fmla="*/ 502920 w 502920"/>
              <a:gd name="connsiteY2" fmla="*/ 3063240 h 5913120"/>
              <a:gd name="connsiteX3" fmla="*/ 0 w 502920"/>
              <a:gd name="connsiteY3" fmla="*/ 3566160 h 5913120"/>
              <a:gd name="connsiteX4" fmla="*/ 0 w 502920"/>
              <a:gd name="connsiteY4" fmla="*/ 5913120 h 5913120"/>
              <a:gd name="connsiteX0" fmla="*/ 0 w 502920"/>
              <a:gd name="connsiteY0" fmla="*/ 0 h 6151073"/>
              <a:gd name="connsiteX1" fmla="*/ 0 w 502920"/>
              <a:gd name="connsiteY1" fmla="*/ 2560320 h 6151073"/>
              <a:gd name="connsiteX2" fmla="*/ 502920 w 502920"/>
              <a:gd name="connsiteY2" fmla="*/ 3063240 h 6151073"/>
              <a:gd name="connsiteX3" fmla="*/ 0 w 502920"/>
              <a:gd name="connsiteY3" fmla="*/ 3566160 h 6151073"/>
              <a:gd name="connsiteX4" fmla="*/ 0 w 502920"/>
              <a:gd name="connsiteY4" fmla="*/ 6151073 h 6151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920" h="6151073">
                <a:moveTo>
                  <a:pt x="0" y="0"/>
                </a:moveTo>
                <a:lnTo>
                  <a:pt x="0" y="2560320"/>
                </a:lnTo>
                <a:lnTo>
                  <a:pt x="502920" y="3063240"/>
                </a:lnTo>
                <a:lnTo>
                  <a:pt x="0" y="3566160"/>
                </a:lnTo>
                <a:lnTo>
                  <a:pt x="0" y="6151073"/>
                </a:lnTo>
              </a:path>
            </a:pathLst>
          </a:custGeom>
          <a:noFill/>
          <a:ln w="57150">
            <a:solidFill>
              <a:srgbClr val="305B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52A0298-7329-42C8-8351-74A7BFBE87FB}"/>
              </a:ext>
            </a:extLst>
          </p:cNvPr>
          <p:cNvSpPr txBox="1"/>
          <p:nvPr/>
        </p:nvSpPr>
        <p:spPr>
          <a:xfrm>
            <a:off x="10251250" y="4876482"/>
            <a:ext cx="675919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GB" sz="4000" b="1" dirty="0">
                <a:solidFill>
                  <a:srgbClr val="305B7C"/>
                </a:solidFill>
                <a:effectLst/>
                <a:latin typeface="Satoshi"/>
                <a:ea typeface="Cambria"/>
                <a:cs typeface="Cambria" panose="02040503050406030204" pitchFamily="18" charset="0"/>
              </a:rPr>
              <a:t>This webinar will </a:t>
            </a:r>
            <a:r>
              <a:rPr lang="en-GB" sz="4000" b="1" dirty="0">
                <a:solidFill>
                  <a:srgbClr val="305B7C"/>
                </a:solidFill>
                <a:latin typeface="Satoshi"/>
                <a:ea typeface="Cambria"/>
                <a:cs typeface="Cambria" panose="02040503050406030204" pitchFamily="18" charset="0"/>
              </a:rPr>
              <a:t>begin</a:t>
            </a:r>
            <a:r>
              <a:rPr lang="en-GB" sz="4000" b="1" dirty="0">
                <a:solidFill>
                  <a:srgbClr val="305B7C"/>
                </a:solidFill>
                <a:effectLst/>
                <a:latin typeface="Satoshi"/>
                <a:ea typeface="Cambria"/>
                <a:cs typeface="Cambria" panose="02040503050406030204" pitchFamily="18" charset="0"/>
              </a:rPr>
              <a:t> </a:t>
            </a:r>
            <a:r>
              <a:rPr lang="en-GB" sz="4000" b="1" dirty="0">
                <a:solidFill>
                  <a:srgbClr val="305B7C"/>
                </a:solidFill>
                <a:latin typeface="Satoshi"/>
                <a:ea typeface="Cambria"/>
                <a:cs typeface="Cambria" panose="02040503050406030204" pitchFamily="18" charset="0"/>
              </a:rPr>
              <a:t>soon...</a:t>
            </a:r>
            <a:r>
              <a:rPr lang="en-GB" sz="4000" b="1" dirty="0">
                <a:solidFill>
                  <a:srgbClr val="305B7C"/>
                </a:solidFill>
                <a:effectLst/>
                <a:latin typeface="Satoshi"/>
                <a:ea typeface="Cambria"/>
                <a:cs typeface="Cambria" panose="02040503050406030204" pitchFamily="18" charset="0"/>
              </a:rPr>
              <a:t> </a:t>
            </a:r>
            <a:endParaRPr lang="en-US" sz="5400" b="1" dirty="0">
              <a:solidFill>
                <a:srgbClr val="305B7C"/>
              </a:solidFill>
              <a:effectLst/>
              <a:latin typeface="Satoshi"/>
              <a:ea typeface="Cambria"/>
              <a:cs typeface="Arial" panose="020B0604020202020204" pitchFamily="34" charset="0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461C33CC-7519-36C1-80CF-CE7782E36A94}"/>
              </a:ext>
            </a:extLst>
          </p:cNvPr>
          <p:cNvSpPr/>
          <p:nvPr/>
        </p:nvSpPr>
        <p:spPr>
          <a:xfrm>
            <a:off x="10473042" y="5650302"/>
            <a:ext cx="3568966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7089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recorded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DC1D56-3598-7A79-4EB3-A5DB8819D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A4A7814D-2F45-6AC1-9C7B-B9839AB5FDC6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B395D96-095E-7481-6805-D669A71791E2}"/>
              </a:ext>
            </a:extLst>
          </p:cNvPr>
          <p:cNvSpPr/>
          <p:nvPr/>
        </p:nvSpPr>
        <p:spPr>
          <a:xfrm>
            <a:off x="955250" y="2438525"/>
            <a:ext cx="3794760" cy="439473"/>
          </a:xfrm>
          <a:prstGeom prst="roundRect">
            <a:avLst>
              <a:gd name="adj" fmla="val 50000"/>
            </a:avLst>
          </a:prstGeom>
          <a:solidFill>
            <a:srgbClr val="305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7BEA797-F902-1550-240E-9FFFAA175D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98" name="Shape 0">
            <a:extLst>
              <a:ext uri="{FF2B5EF4-FFF2-40B4-BE49-F238E27FC236}">
                <a16:creationId xmlns:a16="http://schemas.microsoft.com/office/drawing/2014/main" id="{241EF37D-B13A-395C-82AE-E85462933C7E}"/>
              </a:ext>
            </a:extLst>
          </p:cNvPr>
          <p:cNvSpPr/>
          <p:nvPr/>
        </p:nvSpPr>
        <p:spPr>
          <a:xfrm>
            <a:off x="1158741" y="3038023"/>
            <a:ext cx="47810" cy="49944"/>
          </a:xfrm>
          <a:prstGeom prst="ellipse">
            <a:avLst/>
          </a:prstGeom>
          <a:solidFill>
            <a:srgbClr val="F8FBFF"/>
          </a:solidFill>
          <a:ln w="12700">
            <a:solidFill>
              <a:srgbClr val="F8FB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1">
            <a:extLst>
              <a:ext uri="{FF2B5EF4-FFF2-40B4-BE49-F238E27FC236}">
                <a16:creationId xmlns:a16="http://schemas.microsoft.com/office/drawing/2014/main" id="{713334C7-98BC-4491-F2A1-49D003FCEFF7}"/>
              </a:ext>
            </a:extLst>
          </p:cNvPr>
          <p:cNvSpPr/>
          <p:nvPr/>
        </p:nvSpPr>
        <p:spPr>
          <a:xfrm>
            <a:off x="1321090" y="2558371"/>
            <a:ext cx="3682498" cy="1997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350" dirty="0">
                <a:solidFill>
                  <a:schemeClr val="bg1"/>
                </a:solidFill>
                <a:latin typeface="Satoshi Medium" pitchFamily="50" charset="0"/>
                <a:ea typeface="Outfit Thin" pitchFamily="34" charset="-122"/>
                <a:cs typeface="Outfit Thin" pitchFamily="34" charset="-120"/>
              </a:rPr>
              <a:t>MEET THE SPEAKERS</a:t>
            </a:r>
          </a:p>
        </p:txBody>
      </p:sp>
      <p:sp>
        <p:nvSpPr>
          <p:cNvPr id="97" name="Text 5">
            <a:extLst>
              <a:ext uri="{FF2B5EF4-FFF2-40B4-BE49-F238E27FC236}">
                <a16:creationId xmlns:a16="http://schemas.microsoft.com/office/drawing/2014/main" id="{10803402-EEC3-4F84-654D-956016E7BD59}"/>
              </a:ext>
            </a:extLst>
          </p:cNvPr>
          <p:cNvSpPr/>
          <p:nvPr/>
        </p:nvSpPr>
        <p:spPr>
          <a:xfrm>
            <a:off x="4515848" y="7357539"/>
            <a:ext cx="3067086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9196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 Rojas</a:t>
            </a:r>
            <a:endParaRPr lang="en-US" sz="2600" b="1" dirty="0">
              <a:solidFill>
                <a:srgbClr val="9196C5"/>
              </a:solidFill>
            </a:endParaRPr>
          </a:p>
        </p:txBody>
      </p:sp>
      <p:sp>
        <p:nvSpPr>
          <p:cNvPr id="100" name="Text 6">
            <a:extLst>
              <a:ext uri="{FF2B5EF4-FFF2-40B4-BE49-F238E27FC236}">
                <a16:creationId xmlns:a16="http://schemas.microsoft.com/office/drawing/2014/main" id="{2F11B3E1-DFC1-491F-ABD3-6290B8EDD33A}"/>
              </a:ext>
            </a:extLst>
          </p:cNvPr>
          <p:cNvSpPr/>
          <p:nvPr/>
        </p:nvSpPr>
        <p:spPr>
          <a:xfrm>
            <a:off x="4303340" y="7775581"/>
            <a:ext cx="3492101" cy="909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4B5F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 Specialist 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4B5F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Bluem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rgbClr val="4B5F71"/>
                </a:solidFill>
              </a:rPr>
              <a:t>a.rojas@bluem.nl</a:t>
            </a:r>
            <a:endParaRPr lang="en-US" dirty="0">
              <a:solidFill>
                <a:srgbClr val="4B5F71"/>
              </a:solidFill>
            </a:endParaRPr>
          </a:p>
        </p:txBody>
      </p:sp>
      <p:sp>
        <p:nvSpPr>
          <p:cNvPr id="101" name="Shape 7">
            <a:extLst>
              <a:ext uri="{FF2B5EF4-FFF2-40B4-BE49-F238E27FC236}">
                <a16:creationId xmlns:a16="http://schemas.microsoft.com/office/drawing/2014/main" id="{00B50CBA-AE60-C37A-20B4-0507DD4CAA5B}"/>
              </a:ext>
            </a:extLst>
          </p:cNvPr>
          <p:cNvSpPr/>
          <p:nvPr/>
        </p:nvSpPr>
        <p:spPr>
          <a:xfrm>
            <a:off x="4428941" y="6696632"/>
            <a:ext cx="9525" cy="342900"/>
          </a:xfrm>
          <a:prstGeom prst="rect">
            <a:avLst/>
          </a:prstGeom>
          <a:solidFill>
            <a:srgbClr val="FAF9F6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3" name="Text 8">
            <a:extLst>
              <a:ext uri="{FF2B5EF4-FFF2-40B4-BE49-F238E27FC236}">
                <a16:creationId xmlns:a16="http://schemas.microsoft.com/office/drawing/2014/main" id="{61ED063E-DBC9-DDA1-2C59-224A99702BDB}"/>
              </a:ext>
            </a:extLst>
          </p:cNvPr>
          <p:cNvSpPr/>
          <p:nvPr/>
        </p:nvSpPr>
        <p:spPr>
          <a:xfrm>
            <a:off x="9658427" y="7331530"/>
            <a:ext cx="2709239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9196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Rieko Kester</a:t>
            </a:r>
            <a:endParaRPr lang="en-US" sz="2600" b="1" dirty="0">
              <a:solidFill>
                <a:srgbClr val="9196C5"/>
              </a:solidFill>
            </a:endParaRPr>
          </a:p>
        </p:txBody>
      </p:sp>
      <p:sp>
        <p:nvSpPr>
          <p:cNvPr id="104" name="Text 9">
            <a:extLst>
              <a:ext uri="{FF2B5EF4-FFF2-40B4-BE49-F238E27FC236}">
                <a16:creationId xmlns:a16="http://schemas.microsoft.com/office/drawing/2014/main" id="{D0A14D52-CC60-C63E-4326-9E4F61E19F81}"/>
              </a:ext>
            </a:extLst>
          </p:cNvPr>
          <p:cNvSpPr/>
          <p:nvPr/>
        </p:nvSpPr>
        <p:spPr>
          <a:xfrm>
            <a:off x="9586559" y="7775581"/>
            <a:ext cx="3025683" cy="909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/>
            <a:r>
              <a:rPr lang="en-US" b="1" dirty="0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CEO </a:t>
            </a:r>
          </a:p>
          <a:p>
            <a:pPr algn="ctr"/>
            <a:r>
              <a:rPr lang="en-US" dirty="0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Bluem</a:t>
            </a:r>
          </a:p>
          <a:p>
            <a:pPr algn="ctr"/>
            <a:r>
              <a:rPr lang="en-US" dirty="0" err="1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r.kester@bluem.nl</a:t>
            </a:r>
            <a:r>
              <a:rPr lang="en-US" dirty="0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A53CB-23D4-2F5C-82BF-A903A3B280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3" t="-5568" r="3870" b="10081"/>
          <a:stretch>
            <a:fillRect/>
          </a:stretch>
        </p:blipFill>
        <p:spPr>
          <a:xfrm>
            <a:off x="3899238" y="3199262"/>
            <a:ext cx="3913448" cy="3913448"/>
          </a:xfrm>
          <a:prstGeom prst="ellipse">
            <a:avLst/>
          </a:prstGeom>
          <a:ln w="63500" cap="rnd">
            <a:solidFill>
              <a:srgbClr val="9196C5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95FD0B-7312-F3EC-830E-2A0C576AA8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3" t="8779" r="8095"/>
          <a:stretch>
            <a:fillRect/>
          </a:stretch>
        </p:blipFill>
        <p:spPr>
          <a:xfrm>
            <a:off x="9202057" y="3174289"/>
            <a:ext cx="3938421" cy="3938421"/>
          </a:xfrm>
          <a:prstGeom prst="ellipse">
            <a:avLst/>
          </a:prstGeom>
          <a:ln w="63500" cap="rnd">
            <a:solidFill>
              <a:srgbClr val="9196C5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5E2F1F-29E2-4BD6-DEDC-BA766CB970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1" b="15926"/>
          <a:stretch/>
        </p:blipFill>
        <p:spPr>
          <a:xfrm>
            <a:off x="10970309" y="0"/>
            <a:ext cx="7116732" cy="8648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5BF4B8-4666-3178-8ACE-D8C649E7F9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1" t="14786"/>
          <a:stretch/>
        </p:blipFill>
        <p:spPr>
          <a:xfrm>
            <a:off x="11046624" y="1613328"/>
            <a:ext cx="7116732" cy="876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84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1573069-E8AE-4BCC-AB3F-ED96D194394B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55250" y="4444364"/>
            <a:ext cx="8437245" cy="13982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1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Evolution of Identity Verification</a:t>
            </a:r>
            <a:endParaRPr lang="en-US" sz="5100" cap="all" dirty="0">
              <a:solidFill>
                <a:srgbClr val="305B7C"/>
              </a:solidFill>
              <a:latin typeface="Satoshi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A6FCA0-BE4F-428D-B4DB-024824D554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371FF7-3D8E-44A1-9A06-B4BF01FF6D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74" b="72630"/>
          <a:stretch/>
        </p:blipFill>
        <p:spPr>
          <a:xfrm>
            <a:off x="-229239" y="7050672"/>
            <a:ext cx="5334639" cy="32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4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174FCF96-A985-4C0F-A193-4A7ADCF179A2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0"/>
          <p:cNvSpPr/>
          <p:nvPr/>
        </p:nvSpPr>
        <p:spPr>
          <a:xfrm>
            <a:off x="1081489" y="2193677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Key Stages in the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Evolution of IDV </a:t>
            </a:r>
            <a:endParaRPr lang="en-US" sz="4400" cap="all" dirty="0">
              <a:solidFill>
                <a:srgbClr val="9196C5"/>
              </a:solidFill>
              <a:latin typeface="Satoshi" pitchFamily="50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08E7FCB-C192-4E1C-98F3-ED247F2ED94C}"/>
              </a:ext>
            </a:extLst>
          </p:cNvPr>
          <p:cNvGrpSpPr/>
          <p:nvPr/>
        </p:nvGrpSpPr>
        <p:grpSpPr>
          <a:xfrm>
            <a:off x="1364657" y="4223448"/>
            <a:ext cx="16032309" cy="2560109"/>
            <a:chOff x="1557453" y="3479810"/>
            <a:chExt cx="16032309" cy="256010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F06365E-D264-430B-8673-3B2CD9FFCDFE}"/>
                </a:ext>
              </a:extLst>
            </p:cNvPr>
            <p:cNvCxnSpPr>
              <a:cxnSpLocks/>
            </p:cNvCxnSpPr>
            <p:nvPr/>
          </p:nvCxnSpPr>
          <p:spPr>
            <a:xfrm>
              <a:off x="2402919" y="4830278"/>
              <a:ext cx="14347790" cy="41313"/>
            </a:xfrm>
            <a:prstGeom prst="line">
              <a:avLst/>
            </a:prstGeom>
            <a:ln w="38100">
              <a:solidFill>
                <a:srgbClr val="7089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Diamond 25">
              <a:extLst>
                <a:ext uri="{FF2B5EF4-FFF2-40B4-BE49-F238E27FC236}">
                  <a16:creationId xmlns:a16="http://schemas.microsoft.com/office/drawing/2014/main" id="{CF162B58-D28C-4B49-B465-5777B0B9BBED}"/>
                </a:ext>
              </a:extLst>
            </p:cNvPr>
            <p:cNvSpPr/>
            <p:nvPr/>
          </p:nvSpPr>
          <p:spPr>
            <a:xfrm>
              <a:off x="2056866" y="4650365"/>
              <a:ext cx="442451" cy="442451"/>
            </a:xfrm>
            <a:prstGeom prst="diamond">
              <a:avLst/>
            </a:prstGeom>
            <a:solidFill>
              <a:srgbClr val="708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50" charset="0"/>
              </a:endParaRPr>
            </a:p>
          </p:txBody>
        </p:sp>
        <p:sp>
          <p:nvSpPr>
            <p:cNvPr id="27" name="Diamond 26">
              <a:extLst>
                <a:ext uri="{FF2B5EF4-FFF2-40B4-BE49-F238E27FC236}">
                  <a16:creationId xmlns:a16="http://schemas.microsoft.com/office/drawing/2014/main" id="{0AAAB127-F8A7-4F01-8E71-09B3106B3BE2}"/>
                </a:ext>
              </a:extLst>
            </p:cNvPr>
            <p:cNvSpPr/>
            <p:nvPr/>
          </p:nvSpPr>
          <p:spPr>
            <a:xfrm>
              <a:off x="5502439" y="4650365"/>
              <a:ext cx="442451" cy="442451"/>
            </a:xfrm>
            <a:prstGeom prst="diamond">
              <a:avLst/>
            </a:prstGeom>
            <a:solidFill>
              <a:srgbClr val="708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50" charset="0"/>
              </a:endParaRPr>
            </a:p>
          </p:txBody>
        </p: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18AE907A-0303-4716-8E94-053897A79BBA}"/>
                </a:ext>
              </a:extLst>
            </p:cNvPr>
            <p:cNvSpPr/>
            <p:nvPr/>
          </p:nvSpPr>
          <p:spPr>
            <a:xfrm>
              <a:off x="8880043" y="4650365"/>
              <a:ext cx="442451" cy="442451"/>
            </a:xfrm>
            <a:prstGeom prst="diamond">
              <a:avLst/>
            </a:prstGeom>
            <a:solidFill>
              <a:srgbClr val="708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50" charset="0"/>
              </a:endParaRPr>
            </a:p>
          </p:txBody>
        </p:sp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8A8A0099-6436-474E-B2AA-CB29C922229E}"/>
                </a:ext>
              </a:extLst>
            </p:cNvPr>
            <p:cNvSpPr/>
            <p:nvPr/>
          </p:nvSpPr>
          <p:spPr>
            <a:xfrm>
              <a:off x="11899599" y="4650365"/>
              <a:ext cx="442451" cy="442451"/>
            </a:xfrm>
            <a:prstGeom prst="diamond">
              <a:avLst/>
            </a:prstGeom>
            <a:solidFill>
              <a:srgbClr val="515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50" charset="0"/>
              </a:endParaRPr>
            </a:p>
          </p:txBody>
        </p:sp>
        <p:sp>
          <p:nvSpPr>
            <p:cNvPr id="30" name="Diamond 29">
              <a:extLst>
                <a:ext uri="{FF2B5EF4-FFF2-40B4-BE49-F238E27FC236}">
                  <a16:creationId xmlns:a16="http://schemas.microsoft.com/office/drawing/2014/main" id="{889A4696-0B63-431B-A743-9AC1E6DE51C2}"/>
                </a:ext>
              </a:extLst>
            </p:cNvPr>
            <p:cNvSpPr/>
            <p:nvPr/>
          </p:nvSpPr>
          <p:spPr>
            <a:xfrm>
              <a:off x="15111951" y="4677907"/>
              <a:ext cx="442451" cy="442451"/>
            </a:xfrm>
            <a:prstGeom prst="diamond">
              <a:avLst/>
            </a:prstGeom>
            <a:solidFill>
              <a:srgbClr val="708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atoshi" pitchFamily="50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9862B4E-ED2D-4399-BD1C-BFA59EFEC348}"/>
                </a:ext>
              </a:extLst>
            </p:cNvPr>
            <p:cNvGrpSpPr/>
            <p:nvPr/>
          </p:nvGrpSpPr>
          <p:grpSpPr>
            <a:xfrm>
              <a:off x="8333096" y="3521123"/>
              <a:ext cx="2921705" cy="2505024"/>
              <a:chOff x="8163906" y="3384982"/>
              <a:chExt cx="2921705" cy="2505024"/>
            </a:xfrm>
          </p:grpSpPr>
          <p:sp>
            <p:nvSpPr>
              <p:cNvPr id="12" name="Text 10"/>
              <p:cNvSpPr/>
              <p:nvPr/>
            </p:nvSpPr>
            <p:spPr>
              <a:xfrm>
                <a:off x="8329158" y="3384982"/>
                <a:ext cx="2756453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600" b="1" i="1" kern="0" spc="180">
                    <a:solidFill>
                      <a:srgbClr val="7089A0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PHASE 3</a:t>
                </a:r>
                <a:endParaRPr lang="en-US" sz="1600" i="1">
                  <a:solidFill>
                    <a:srgbClr val="7089A0"/>
                  </a:solidFill>
                  <a:latin typeface="Satoshi" pitchFamily="50" charset="0"/>
                </a:endParaRPr>
              </a:p>
            </p:txBody>
          </p:sp>
          <p:sp>
            <p:nvSpPr>
              <p:cNvPr id="13" name="Text 11"/>
              <p:cNvSpPr/>
              <p:nvPr/>
            </p:nvSpPr>
            <p:spPr>
              <a:xfrm>
                <a:off x="8163906" y="3889647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20000"/>
                  </a:lnSpc>
                  <a:buNone/>
                </a:pPr>
                <a:r>
                  <a:rPr lang="en-US" sz="2000" b="1" dirty="0">
                    <a:solidFill>
                      <a:srgbClr val="305B7C"/>
                    </a:solidFill>
                    <a:latin typeface="Satoshi"/>
                    <a:ea typeface="Arial" pitchFamily="34" charset="-122"/>
                    <a:cs typeface="Arial"/>
                  </a:rPr>
                  <a:t>Digitalization</a:t>
                </a:r>
                <a:endParaRPr lang="en-US" sz="2000" b="1" dirty="0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endParaRPr>
              </a:p>
            </p:txBody>
          </p:sp>
          <p:sp>
            <p:nvSpPr>
              <p:cNvPr id="36" name="Text 11">
                <a:extLst>
                  <a:ext uri="{FF2B5EF4-FFF2-40B4-BE49-F238E27FC236}">
                    <a16:creationId xmlns:a16="http://schemas.microsoft.com/office/drawing/2014/main" id="{2BAA7D59-CA0A-4762-8616-97B4815FAE9A}"/>
                  </a:ext>
                </a:extLst>
              </p:cNvPr>
              <p:cNvSpPr/>
              <p:nvPr/>
            </p:nvSpPr>
            <p:spPr>
              <a:xfrm>
                <a:off x="8246527" y="5447555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Satoshi"/>
                  </a:rPr>
                  <a:t>2000 - 2015</a:t>
                </a:r>
                <a:endParaRPr lang="en-US" sz="2000" dirty="0">
                  <a:latin typeface="Satoshi" pitchFamily="50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255B060-3808-4262-8ACA-1BADEABD12BD}"/>
                </a:ext>
              </a:extLst>
            </p:cNvPr>
            <p:cNvGrpSpPr/>
            <p:nvPr/>
          </p:nvGrpSpPr>
          <p:grpSpPr>
            <a:xfrm>
              <a:off x="4215409" y="3479810"/>
              <a:ext cx="3706658" cy="2546337"/>
              <a:chOff x="4130814" y="3343669"/>
              <a:chExt cx="3706658" cy="2546337"/>
            </a:xfrm>
          </p:grpSpPr>
          <p:sp>
            <p:nvSpPr>
              <p:cNvPr id="31" name="Text 10">
                <a:extLst>
                  <a:ext uri="{FF2B5EF4-FFF2-40B4-BE49-F238E27FC236}">
                    <a16:creationId xmlns:a16="http://schemas.microsoft.com/office/drawing/2014/main" id="{FA598A17-4AE7-40D4-91B9-FADAB0B0610E}"/>
                  </a:ext>
                </a:extLst>
              </p:cNvPr>
              <p:cNvSpPr/>
              <p:nvPr/>
            </p:nvSpPr>
            <p:spPr>
              <a:xfrm>
                <a:off x="5081019" y="3343669"/>
                <a:ext cx="2756453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600" b="1" i="1" kern="0" spc="180">
                    <a:solidFill>
                      <a:srgbClr val="7089A0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PHASE 2</a:t>
                </a:r>
                <a:endParaRPr lang="en-US" sz="1600" i="1">
                  <a:solidFill>
                    <a:srgbClr val="7089A0"/>
                  </a:solidFill>
                  <a:latin typeface="Satoshi" pitchFamily="50" charset="0"/>
                </a:endParaRPr>
              </a:p>
            </p:txBody>
          </p:sp>
          <p:sp>
            <p:nvSpPr>
              <p:cNvPr id="32" name="Text 11">
                <a:extLst>
                  <a:ext uri="{FF2B5EF4-FFF2-40B4-BE49-F238E27FC236}">
                    <a16:creationId xmlns:a16="http://schemas.microsoft.com/office/drawing/2014/main" id="{33B40347-D317-4763-94FF-124721BE6E4A}"/>
                  </a:ext>
                </a:extLst>
              </p:cNvPr>
              <p:cNvSpPr/>
              <p:nvPr/>
            </p:nvSpPr>
            <p:spPr>
              <a:xfrm>
                <a:off x="4130814" y="3917189"/>
                <a:ext cx="3472549" cy="607704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b="1">
                    <a:solidFill>
                      <a:srgbClr val="305B7C"/>
                    </a:solidFill>
                    <a:latin typeface="Satoshi"/>
                    <a:ea typeface="Arial" pitchFamily="34" charset="-122"/>
                    <a:cs typeface="Arial"/>
                  </a:rPr>
                  <a:t>Paper-Based Verification</a:t>
                </a:r>
                <a:endParaRPr lang="en-US" sz="2000" b="1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endParaRPr>
              </a:p>
            </p:txBody>
          </p:sp>
          <p:sp>
            <p:nvSpPr>
              <p:cNvPr id="33" name="Text 11">
                <a:extLst>
                  <a:ext uri="{FF2B5EF4-FFF2-40B4-BE49-F238E27FC236}">
                    <a16:creationId xmlns:a16="http://schemas.microsoft.com/office/drawing/2014/main" id="{90C9A023-4002-49DA-B0F2-71676882197A}"/>
                  </a:ext>
                </a:extLst>
              </p:cNvPr>
              <p:cNvSpPr/>
              <p:nvPr/>
            </p:nvSpPr>
            <p:spPr>
              <a:xfrm>
                <a:off x="4957074" y="5447555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Satoshi"/>
                  </a:rPr>
                  <a:t>1800s  - 2000</a:t>
                </a:r>
                <a:endParaRPr lang="en-US" sz="2000" dirty="0">
                  <a:latin typeface="Satoshi" pitchFamily="50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A337231-4A4F-40FA-9A73-934FACCA3A96}"/>
                </a:ext>
              </a:extLst>
            </p:cNvPr>
            <p:cNvGrpSpPr/>
            <p:nvPr/>
          </p:nvGrpSpPr>
          <p:grpSpPr>
            <a:xfrm>
              <a:off x="1557453" y="3479810"/>
              <a:ext cx="3045650" cy="2560109"/>
              <a:chOff x="1557453" y="3343669"/>
              <a:chExt cx="3045650" cy="2560109"/>
            </a:xfrm>
          </p:grpSpPr>
          <p:sp>
            <p:nvSpPr>
              <p:cNvPr id="35" name="Text 10">
                <a:extLst>
                  <a:ext uri="{FF2B5EF4-FFF2-40B4-BE49-F238E27FC236}">
                    <a16:creationId xmlns:a16="http://schemas.microsoft.com/office/drawing/2014/main" id="{AEEA032E-E804-4B41-A2F0-2529447576D8}"/>
                  </a:ext>
                </a:extLst>
              </p:cNvPr>
              <p:cNvSpPr/>
              <p:nvPr/>
            </p:nvSpPr>
            <p:spPr>
              <a:xfrm>
                <a:off x="1846650" y="3343669"/>
                <a:ext cx="2756453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600" b="1" i="1" kern="0" spc="180">
                    <a:solidFill>
                      <a:srgbClr val="7089A0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PHASE 1</a:t>
                </a:r>
                <a:endParaRPr lang="en-US" sz="1600" i="1">
                  <a:solidFill>
                    <a:srgbClr val="7089A0"/>
                  </a:solidFill>
                  <a:latin typeface="Satoshi" pitchFamily="50" charset="0"/>
                </a:endParaRPr>
              </a:p>
            </p:txBody>
          </p:sp>
          <p:sp>
            <p:nvSpPr>
              <p:cNvPr id="37" name="Text 11">
                <a:extLst>
                  <a:ext uri="{FF2B5EF4-FFF2-40B4-BE49-F238E27FC236}">
                    <a16:creationId xmlns:a16="http://schemas.microsoft.com/office/drawing/2014/main" id="{DCBB6DA1-17B9-4971-B2E4-9601128B444F}"/>
                  </a:ext>
                </a:extLst>
              </p:cNvPr>
              <p:cNvSpPr/>
              <p:nvPr/>
            </p:nvSpPr>
            <p:spPr>
              <a:xfrm>
                <a:off x="1571228" y="3944731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20000"/>
                  </a:lnSpc>
                  <a:buNone/>
                </a:pPr>
                <a:r>
                  <a:rPr lang="en-US" sz="2000" b="1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Pre-Digital Era</a:t>
                </a:r>
              </a:p>
            </p:txBody>
          </p:sp>
          <p:sp>
            <p:nvSpPr>
              <p:cNvPr id="38" name="Text 11">
                <a:extLst>
                  <a:ext uri="{FF2B5EF4-FFF2-40B4-BE49-F238E27FC236}">
                    <a16:creationId xmlns:a16="http://schemas.microsoft.com/office/drawing/2014/main" id="{6A672C32-B129-4670-8952-64EA23E3B0FD}"/>
                  </a:ext>
                </a:extLst>
              </p:cNvPr>
              <p:cNvSpPr/>
              <p:nvPr/>
            </p:nvSpPr>
            <p:spPr>
              <a:xfrm>
                <a:off x="1557453" y="5461327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>
                    <a:latin typeface="Calibri" panose="020F0502020204030204" pitchFamily="34" charset="0"/>
                    <a:ea typeface="Cambria"/>
                    <a:cs typeface="Calibri" panose="020F0502020204030204" pitchFamily="34" charset="0"/>
                  </a:rPr>
                  <a:t>Ancient – 1800s</a:t>
                </a:r>
                <a:endParaRPr lang="en-US" dirty="0">
                  <a:latin typeface="Calibri" panose="020F0502020204030204" pitchFamily="34" charset="0"/>
                  <a:ea typeface="Cambri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A2522C8-7585-4974-BF24-943B403155C9}"/>
                </a:ext>
              </a:extLst>
            </p:cNvPr>
            <p:cNvGrpSpPr/>
            <p:nvPr/>
          </p:nvGrpSpPr>
          <p:grpSpPr>
            <a:xfrm>
              <a:off x="10963505" y="3479810"/>
              <a:ext cx="3389923" cy="2546337"/>
              <a:chOff x="10878908" y="3343669"/>
              <a:chExt cx="3389923" cy="2546337"/>
            </a:xfrm>
          </p:grpSpPr>
          <p:sp>
            <p:nvSpPr>
              <p:cNvPr id="39" name="Text 10">
                <a:extLst>
                  <a:ext uri="{FF2B5EF4-FFF2-40B4-BE49-F238E27FC236}">
                    <a16:creationId xmlns:a16="http://schemas.microsoft.com/office/drawing/2014/main" id="{E028899C-D8AC-4C7F-816D-DB588B767772}"/>
                  </a:ext>
                </a:extLst>
              </p:cNvPr>
              <p:cNvSpPr/>
              <p:nvPr/>
            </p:nvSpPr>
            <p:spPr>
              <a:xfrm>
                <a:off x="11512378" y="3343669"/>
                <a:ext cx="2756453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600" b="1" i="1" kern="0" spc="180">
                    <a:solidFill>
                      <a:srgbClr val="7089A0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PHASE 4</a:t>
                </a:r>
                <a:endParaRPr lang="en-US" sz="1600" i="1">
                  <a:solidFill>
                    <a:srgbClr val="7089A0"/>
                  </a:solidFill>
                  <a:latin typeface="Satoshi" pitchFamily="50" charset="0"/>
                </a:endParaRPr>
              </a:p>
            </p:txBody>
          </p:sp>
          <p:sp>
            <p:nvSpPr>
              <p:cNvPr id="40" name="Text 11">
                <a:extLst>
                  <a:ext uri="{FF2B5EF4-FFF2-40B4-BE49-F238E27FC236}">
                    <a16:creationId xmlns:a16="http://schemas.microsoft.com/office/drawing/2014/main" id="{7EF22FC8-DBDF-4407-B2EE-10891FF5D3A2}"/>
                  </a:ext>
                </a:extLst>
              </p:cNvPr>
              <p:cNvSpPr/>
              <p:nvPr/>
            </p:nvSpPr>
            <p:spPr>
              <a:xfrm>
                <a:off x="10878908" y="3903418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b="1">
                    <a:solidFill>
                      <a:srgbClr val="305B7C"/>
                    </a:solidFill>
                    <a:latin typeface="Satoshi"/>
                    <a:ea typeface="Arial" pitchFamily="34" charset="-122"/>
                    <a:cs typeface="Arial"/>
                  </a:rPr>
                  <a:t>AI &amp; Mobile-First IDV</a:t>
                </a:r>
                <a:endParaRPr lang="en-US" sz="2000" b="1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endParaRPr>
              </a:p>
            </p:txBody>
          </p:sp>
          <p:sp>
            <p:nvSpPr>
              <p:cNvPr id="41" name="Text 11">
                <a:extLst>
                  <a:ext uri="{FF2B5EF4-FFF2-40B4-BE49-F238E27FC236}">
                    <a16:creationId xmlns:a16="http://schemas.microsoft.com/office/drawing/2014/main" id="{62B712F4-A903-46C7-A18E-2F9820EEF89C}"/>
                  </a:ext>
                </a:extLst>
              </p:cNvPr>
              <p:cNvSpPr/>
              <p:nvPr/>
            </p:nvSpPr>
            <p:spPr>
              <a:xfrm>
                <a:off x="11457289" y="5447555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>
                    <a:latin typeface="Satoshi"/>
                  </a:rPr>
                  <a:t>2015- Present</a:t>
                </a:r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A1D694C-D79A-4B98-8B79-1F4BB7A8685E}"/>
                </a:ext>
              </a:extLst>
            </p:cNvPr>
            <p:cNvGrpSpPr/>
            <p:nvPr/>
          </p:nvGrpSpPr>
          <p:grpSpPr>
            <a:xfrm>
              <a:off x="13993275" y="3479810"/>
              <a:ext cx="3596487" cy="2546337"/>
              <a:chOff x="13993275" y="3343669"/>
              <a:chExt cx="3596487" cy="2546337"/>
            </a:xfrm>
          </p:grpSpPr>
          <p:sp>
            <p:nvSpPr>
              <p:cNvPr id="42" name="Text 10">
                <a:extLst>
                  <a:ext uri="{FF2B5EF4-FFF2-40B4-BE49-F238E27FC236}">
                    <a16:creationId xmlns:a16="http://schemas.microsoft.com/office/drawing/2014/main" id="{EAB110E0-5851-4992-8CAD-C6C67682F349}"/>
                  </a:ext>
                </a:extLst>
              </p:cNvPr>
              <p:cNvSpPr/>
              <p:nvPr/>
            </p:nvSpPr>
            <p:spPr>
              <a:xfrm>
                <a:off x="14544118" y="3343669"/>
                <a:ext cx="2756453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600" b="1" i="1" kern="0" spc="180">
                    <a:solidFill>
                      <a:srgbClr val="7089A0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PHASE 5</a:t>
                </a:r>
                <a:endParaRPr lang="en-US" sz="1600" i="1">
                  <a:solidFill>
                    <a:srgbClr val="7089A0"/>
                  </a:solidFill>
                  <a:latin typeface="Satoshi" pitchFamily="50" charset="0"/>
                </a:endParaRPr>
              </a:p>
            </p:txBody>
          </p:sp>
          <p:sp>
            <p:nvSpPr>
              <p:cNvPr id="43" name="Text 11">
                <a:extLst>
                  <a:ext uri="{FF2B5EF4-FFF2-40B4-BE49-F238E27FC236}">
                    <a16:creationId xmlns:a16="http://schemas.microsoft.com/office/drawing/2014/main" id="{46974207-9C62-4FC8-BDE3-4B90B3DDE1ED}"/>
                  </a:ext>
                </a:extLst>
              </p:cNvPr>
              <p:cNvSpPr/>
              <p:nvPr/>
            </p:nvSpPr>
            <p:spPr>
              <a:xfrm>
                <a:off x="13993275" y="3930960"/>
                <a:ext cx="3596487" cy="55261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b="1">
                    <a:solidFill>
                      <a:srgbClr val="305B7C"/>
                    </a:solidFill>
                    <a:latin typeface="Satoshi"/>
                    <a:ea typeface="Arial" pitchFamily="34" charset="-122"/>
                    <a:cs typeface="Arial"/>
                  </a:rPr>
                  <a:t>Reusable Identity &amp; Wallets</a:t>
                </a:r>
              </a:p>
            </p:txBody>
          </p:sp>
          <p:sp>
            <p:nvSpPr>
              <p:cNvPr id="44" name="Text 11">
                <a:extLst>
                  <a:ext uri="{FF2B5EF4-FFF2-40B4-BE49-F238E27FC236}">
                    <a16:creationId xmlns:a16="http://schemas.microsoft.com/office/drawing/2014/main" id="{6B953E22-CA1B-4930-BA7C-F41B459AD1E2}"/>
                  </a:ext>
                </a:extLst>
              </p:cNvPr>
              <p:cNvSpPr/>
              <p:nvPr/>
            </p:nvSpPr>
            <p:spPr>
              <a:xfrm>
                <a:off x="14489029" y="5447555"/>
                <a:ext cx="2756453" cy="442451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>
                    <a:latin typeface="Satoshi"/>
                  </a:rPr>
                  <a:t>2027 + Emerging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970C43E-78D7-F6EF-AF39-079116D4D5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68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49823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0"/>
          <p:cNvSpPr/>
          <p:nvPr/>
        </p:nvSpPr>
        <p:spPr>
          <a:xfrm>
            <a:off x="955250" y="1695481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52">
                <a:solidFill>
                  <a:srgbClr val="4B5F71"/>
                </a:solidFill>
                <a:latin typeface="Satoshi"/>
                <a:ea typeface="Arial" pitchFamily="34" charset="-122"/>
                <a:cs typeface="Arial"/>
              </a:rPr>
              <a:t>WHY IDV MATTERS — </a:t>
            </a:r>
            <a:r>
              <a:rPr lang="en-US" kern="0" spc="252">
                <a:solidFill>
                  <a:srgbClr val="4B5F71"/>
                </a:solidFill>
                <a:latin typeface="Satoshi"/>
                <a:ea typeface="Arial" pitchFamily="34" charset="-122"/>
                <a:cs typeface="Arial"/>
              </a:rPr>
              <a:t>THE</a:t>
            </a:r>
            <a:r>
              <a:rPr lang="en-US" sz="1800" kern="0" spc="252">
                <a:solidFill>
                  <a:srgbClr val="4B5F71"/>
                </a:solidFill>
                <a:latin typeface="Satoshi"/>
                <a:ea typeface="Arial" pitchFamily="34" charset="-122"/>
                <a:cs typeface="Arial"/>
              </a:rPr>
              <a:t> DATA</a:t>
            </a:r>
            <a:endParaRPr lang="en-US" sz="1800">
              <a:solidFill>
                <a:srgbClr val="4B5F71"/>
              </a:solidFill>
              <a:latin typeface="Satoshi"/>
              <a:cs typeface="Arial"/>
            </a:endParaRPr>
          </a:p>
        </p:txBody>
      </p:sp>
      <p:sp>
        <p:nvSpPr>
          <p:cNvPr id="3" name="Text 1"/>
          <p:cNvSpPr/>
          <p:nvPr/>
        </p:nvSpPr>
        <p:spPr>
          <a:xfrm>
            <a:off x="955250" y="2165007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Scale of the Market</a:t>
            </a:r>
            <a:endParaRPr lang="en-US" sz="4400" cap="all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0E5F272-8C00-4A38-9121-9DAA4131BB72}"/>
              </a:ext>
            </a:extLst>
          </p:cNvPr>
          <p:cNvSpPr/>
          <p:nvPr/>
        </p:nvSpPr>
        <p:spPr>
          <a:xfrm>
            <a:off x="674923" y="4056185"/>
            <a:ext cx="3657600" cy="2274277"/>
          </a:xfrm>
          <a:prstGeom prst="roundRect">
            <a:avLst>
              <a:gd name="adj" fmla="val 583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kern="0" spc="-150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$42.8B</a:t>
            </a:r>
            <a:endParaRPr lang="en-US" sz="54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CC070A58-A9F0-4FCC-9E1A-C7EA1FD99FAC}"/>
              </a:ext>
            </a:extLst>
          </p:cNvPr>
          <p:cNvSpPr/>
          <p:nvPr/>
        </p:nvSpPr>
        <p:spPr>
          <a:xfrm>
            <a:off x="595532" y="6276930"/>
            <a:ext cx="3816382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2100">
                <a:latin typeface="Satoshi"/>
                <a:ea typeface="Arial" pitchFamily="34" charset="-122"/>
                <a:cs typeface="Arial"/>
              </a:rPr>
              <a:t>Market Size </a:t>
            </a:r>
          </a:p>
          <a:p>
            <a:pPr marL="0" indent="0" algn="ctr">
              <a:lnSpc>
                <a:spcPct val="135000"/>
              </a:lnSpc>
              <a:buNone/>
            </a:pPr>
            <a:r>
              <a:rPr lang="en-US" sz="2100">
                <a:latin typeface="Satoshi"/>
                <a:ea typeface="Arial" pitchFamily="34" charset="-122"/>
                <a:cs typeface="Arial"/>
              </a:rPr>
              <a:t>Projected by 2036</a:t>
            </a:r>
            <a:endParaRPr lang="en-US" sz="2100">
              <a:latin typeface="Satoshi"/>
              <a:cs typeface="Arial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1A8E376-4CC4-4E65-9415-A6F01E004EBF}"/>
              </a:ext>
            </a:extLst>
          </p:cNvPr>
          <p:cNvSpPr/>
          <p:nvPr/>
        </p:nvSpPr>
        <p:spPr>
          <a:xfrm>
            <a:off x="4788520" y="4056185"/>
            <a:ext cx="3657600" cy="2274277"/>
          </a:xfrm>
          <a:prstGeom prst="roundRect">
            <a:avLst>
              <a:gd name="adj" fmla="val 583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kern="0" spc="-150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13–17%</a:t>
            </a:r>
            <a:endParaRPr lang="en-US" sz="54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E6DD686C-74C1-4B75-A50D-ABF78CE743FD}"/>
              </a:ext>
            </a:extLst>
          </p:cNvPr>
          <p:cNvSpPr/>
          <p:nvPr/>
        </p:nvSpPr>
        <p:spPr>
          <a:xfrm>
            <a:off x="4709129" y="6273298"/>
            <a:ext cx="3816382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algn="ctr">
              <a:lnSpc>
                <a:spcPct val="135000"/>
              </a:lnSpc>
            </a:pPr>
            <a:r>
              <a:rPr lang="en-US" sz="2100">
                <a:latin typeface="Satoshi"/>
                <a:cs typeface="Arial"/>
              </a:rPr>
              <a:t>Compound Annual </a:t>
            </a:r>
            <a:endParaRPr lang="en-US" sz="2100">
              <a:latin typeface="Satoshi" pitchFamily="50" charset="0"/>
              <a:cs typeface="Arial"/>
            </a:endParaRPr>
          </a:p>
          <a:p>
            <a:pPr algn="ctr">
              <a:lnSpc>
                <a:spcPct val="135000"/>
              </a:lnSpc>
            </a:pPr>
            <a:r>
              <a:rPr lang="en-US" sz="2100">
                <a:latin typeface="Satoshi"/>
                <a:cs typeface="Arial"/>
              </a:rPr>
              <a:t>Growth Rate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A2C0B24-8BB9-4D76-8431-A8E184266094}"/>
              </a:ext>
            </a:extLst>
          </p:cNvPr>
          <p:cNvSpPr/>
          <p:nvPr/>
        </p:nvSpPr>
        <p:spPr>
          <a:xfrm>
            <a:off x="8902117" y="4056185"/>
            <a:ext cx="3657600" cy="2274277"/>
          </a:xfrm>
          <a:prstGeom prst="roundRect">
            <a:avLst>
              <a:gd name="adj" fmla="val 583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5400" kern="0" spc="-150">
                <a:solidFill>
                  <a:srgbClr val="305B7C"/>
                </a:solidFill>
                <a:latin typeface="Georgia"/>
                <a:ea typeface="Georgia" pitchFamily="34" charset="-122"/>
                <a:cs typeface="Georgia" pitchFamily="34" charset="-120"/>
              </a:rPr>
              <a:t>90%</a:t>
            </a:r>
            <a:endParaRPr lang="en-US" sz="5400">
              <a:solidFill>
                <a:srgbClr val="305B7C"/>
              </a:solidFill>
              <a:latin typeface="Georgia"/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989C2279-A489-4BE1-B953-94B255AAE9A6}"/>
              </a:ext>
            </a:extLst>
          </p:cNvPr>
          <p:cNvSpPr/>
          <p:nvPr/>
        </p:nvSpPr>
        <p:spPr>
          <a:xfrm>
            <a:off x="8822726" y="6273298"/>
            <a:ext cx="3816382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algn="ctr">
              <a:lnSpc>
                <a:spcPct val="135000"/>
              </a:lnSpc>
            </a:pPr>
            <a:r>
              <a:rPr lang="en-US" sz="2100">
                <a:latin typeface="Satoshi"/>
                <a:ea typeface="Arial" pitchFamily="34" charset="-122"/>
                <a:cs typeface="Arial"/>
              </a:rPr>
              <a:t>Reduction in Onboarding </a:t>
            </a:r>
            <a:endParaRPr lang="en-US" sz="2100">
              <a:latin typeface="Satoshi" pitchFamily="50" charset="0"/>
              <a:ea typeface="Arial" pitchFamily="34" charset="-122"/>
              <a:cs typeface="Arial" pitchFamily="34" charset="-120"/>
            </a:endParaRPr>
          </a:p>
          <a:p>
            <a:pPr algn="ctr">
              <a:lnSpc>
                <a:spcPct val="135000"/>
              </a:lnSpc>
            </a:pPr>
            <a:r>
              <a:rPr lang="en-US" sz="2100">
                <a:latin typeface="Satoshi"/>
                <a:ea typeface="Arial" pitchFamily="34" charset="-122"/>
                <a:cs typeface="Arial"/>
              </a:rPr>
              <a:t>Time and Costs</a:t>
            </a:r>
            <a:endParaRPr lang="en-US" sz="2100"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0" name="Shape 4">
            <a:extLst>
              <a:ext uri="{FF2B5EF4-FFF2-40B4-BE49-F238E27FC236}">
                <a16:creationId xmlns:a16="http://schemas.microsoft.com/office/drawing/2014/main" id="{3A44FFE7-A3D3-457B-AEB3-FDDFED032393}"/>
              </a:ext>
            </a:extLst>
          </p:cNvPr>
          <p:cNvSpPr/>
          <p:nvPr/>
        </p:nvSpPr>
        <p:spPr>
          <a:xfrm>
            <a:off x="2237023" y="5906326"/>
            <a:ext cx="533400" cy="1905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4">
            <a:extLst>
              <a:ext uri="{FF2B5EF4-FFF2-40B4-BE49-F238E27FC236}">
                <a16:creationId xmlns:a16="http://schemas.microsoft.com/office/drawing/2014/main" id="{5FE42CA5-69AC-49B7-9703-09B290E63A40}"/>
              </a:ext>
            </a:extLst>
          </p:cNvPr>
          <p:cNvSpPr/>
          <p:nvPr/>
        </p:nvSpPr>
        <p:spPr>
          <a:xfrm>
            <a:off x="6350620" y="5882904"/>
            <a:ext cx="533400" cy="1905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">
            <a:extLst>
              <a:ext uri="{FF2B5EF4-FFF2-40B4-BE49-F238E27FC236}">
                <a16:creationId xmlns:a16="http://schemas.microsoft.com/office/drawing/2014/main" id="{656F1B4A-17F0-4964-8666-CB43C15EA688}"/>
              </a:ext>
            </a:extLst>
          </p:cNvPr>
          <p:cNvSpPr/>
          <p:nvPr/>
        </p:nvSpPr>
        <p:spPr>
          <a:xfrm>
            <a:off x="10464217" y="5859482"/>
            <a:ext cx="533400" cy="1905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C2904EF-6520-4AA7-9570-CD5F4A7B8BDD}"/>
              </a:ext>
            </a:extLst>
          </p:cNvPr>
          <p:cNvSpPr/>
          <p:nvPr/>
        </p:nvSpPr>
        <p:spPr>
          <a:xfrm>
            <a:off x="13015714" y="4056185"/>
            <a:ext cx="3657600" cy="2274277"/>
          </a:xfrm>
          <a:prstGeom prst="roundRect">
            <a:avLst>
              <a:gd name="adj" fmla="val 583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5400" kern="0" spc="-150">
                <a:solidFill>
                  <a:srgbClr val="305B7C"/>
                </a:solidFill>
                <a:latin typeface="Georgia"/>
                <a:ea typeface="Georgia" pitchFamily="34" charset="-122"/>
                <a:cs typeface="Georgia" pitchFamily="34" charset="-120"/>
              </a:rPr>
              <a:t>$6B</a:t>
            </a:r>
            <a:endParaRPr lang="en-US" sz="54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629433FB-401E-4CE6-A833-011C4C874ED2}"/>
              </a:ext>
            </a:extLst>
          </p:cNvPr>
          <p:cNvSpPr/>
          <p:nvPr/>
        </p:nvSpPr>
        <p:spPr>
          <a:xfrm>
            <a:off x="12936323" y="6273298"/>
            <a:ext cx="3816382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algn="ctr">
              <a:lnSpc>
                <a:spcPct val="135000"/>
              </a:lnSpc>
            </a:pPr>
            <a:r>
              <a:rPr lang="en-US" sz="2100">
                <a:latin typeface="Satoshi"/>
                <a:ea typeface="Arial" pitchFamily="34" charset="-122"/>
                <a:cs typeface="Arial"/>
              </a:rPr>
              <a:t>AML/KYC Related Fines in</a:t>
            </a:r>
          </a:p>
          <a:p>
            <a:pPr algn="ctr">
              <a:lnSpc>
                <a:spcPct val="135000"/>
              </a:lnSpc>
            </a:pPr>
            <a:r>
              <a:rPr lang="en-US" sz="2100">
                <a:latin typeface="Satoshi"/>
                <a:ea typeface="Arial" pitchFamily="34" charset="-122"/>
                <a:cs typeface="Arial"/>
              </a:rPr>
              <a:t>2023 alone.</a:t>
            </a:r>
            <a:endParaRPr lang="en-US" sz="2100"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3" name="Shape 4">
            <a:extLst>
              <a:ext uri="{FF2B5EF4-FFF2-40B4-BE49-F238E27FC236}">
                <a16:creationId xmlns:a16="http://schemas.microsoft.com/office/drawing/2014/main" id="{B8CA494E-634B-4C11-936F-2830A9F90307}"/>
              </a:ext>
            </a:extLst>
          </p:cNvPr>
          <p:cNvSpPr/>
          <p:nvPr/>
        </p:nvSpPr>
        <p:spPr>
          <a:xfrm>
            <a:off x="14577814" y="5836060"/>
            <a:ext cx="533400" cy="1905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3B53C4-4ADD-3BFD-26B9-F107F2288A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7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174FCF96-A985-4C0F-A193-4A7ADCF179A2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46" name="Text 0">
            <a:extLst>
              <a:ext uri="{FF2B5EF4-FFF2-40B4-BE49-F238E27FC236}">
                <a16:creationId xmlns:a16="http://schemas.microsoft.com/office/drawing/2014/main" id="{F4F6320E-20CA-477D-9D45-C6638EA51EF0}"/>
              </a:ext>
            </a:extLst>
          </p:cNvPr>
          <p:cNvSpPr/>
          <p:nvPr/>
        </p:nvSpPr>
        <p:spPr>
          <a:xfrm>
            <a:off x="990981" y="2012931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Designing for Real Users </a:t>
            </a:r>
          </a:p>
        </p:txBody>
      </p:sp>
      <p:sp>
        <p:nvSpPr>
          <p:cNvPr id="49" name="Text 1">
            <a:extLst>
              <a:ext uri="{FF2B5EF4-FFF2-40B4-BE49-F238E27FC236}">
                <a16:creationId xmlns:a16="http://schemas.microsoft.com/office/drawing/2014/main" id="{62847F94-2A2E-4C10-A2D3-FBDC8A36AC13}"/>
              </a:ext>
            </a:extLst>
          </p:cNvPr>
          <p:cNvSpPr/>
          <p:nvPr/>
        </p:nvSpPr>
        <p:spPr>
          <a:xfrm>
            <a:off x="990981" y="2614911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Who are you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dealing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 with? </a:t>
            </a:r>
          </a:p>
        </p:txBody>
      </p:sp>
      <p:sp>
        <p:nvSpPr>
          <p:cNvPr id="50" name="Shape 3">
            <a:extLst>
              <a:ext uri="{FF2B5EF4-FFF2-40B4-BE49-F238E27FC236}">
                <a16:creationId xmlns:a16="http://schemas.microsoft.com/office/drawing/2014/main" id="{CD5F2B98-8A38-4318-BDC6-E9F10C7C80DE}"/>
              </a:ext>
            </a:extLst>
          </p:cNvPr>
          <p:cNvSpPr/>
          <p:nvPr/>
        </p:nvSpPr>
        <p:spPr>
          <a:xfrm>
            <a:off x="1219200" y="5566172"/>
            <a:ext cx="7924800" cy="9525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57C53801-C371-4920-81C1-7F988107906E}"/>
              </a:ext>
            </a:extLst>
          </p:cNvPr>
          <p:cNvSpPr/>
          <p:nvPr/>
        </p:nvSpPr>
        <p:spPr>
          <a:xfrm>
            <a:off x="1219200" y="4225052"/>
            <a:ext cx="457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3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52" name="Text 5">
            <a:extLst>
              <a:ext uri="{FF2B5EF4-FFF2-40B4-BE49-F238E27FC236}">
                <a16:creationId xmlns:a16="http://schemas.microsoft.com/office/drawing/2014/main" id="{63605570-DA3A-4D6D-B619-136FF1139247}"/>
              </a:ext>
            </a:extLst>
          </p:cNvPr>
          <p:cNvSpPr/>
          <p:nvPr/>
        </p:nvSpPr>
        <p:spPr>
          <a:xfrm>
            <a:off x="1866900" y="4206002"/>
            <a:ext cx="7024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Age &amp; Digital Literacy</a:t>
            </a:r>
            <a:endParaRPr lang="en-US" sz="2100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53" name="Text 6">
            <a:extLst>
              <a:ext uri="{FF2B5EF4-FFF2-40B4-BE49-F238E27FC236}">
                <a16:creationId xmlns:a16="http://schemas.microsoft.com/office/drawing/2014/main" id="{B8D22F9F-C26D-4B0D-AAA4-C028907D6513}"/>
              </a:ext>
            </a:extLst>
          </p:cNvPr>
          <p:cNvSpPr/>
          <p:nvPr/>
        </p:nvSpPr>
        <p:spPr>
          <a:xfrm>
            <a:off x="1866900" y="4613672"/>
            <a:ext cx="7024497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Will users understand selfie liveness checks? Can they operate an NFC scan? 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Design for the least-confident users first.</a:t>
            </a:r>
            <a:endParaRPr lang="en-US" sz="1600" dirty="0">
              <a:latin typeface="Satoshi" pitchFamily="50" charset="0"/>
            </a:endParaRPr>
          </a:p>
        </p:txBody>
      </p:sp>
      <p:sp>
        <p:nvSpPr>
          <p:cNvPr id="54" name="Shape 7">
            <a:extLst>
              <a:ext uri="{FF2B5EF4-FFF2-40B4-BE49-F238E27FC236}">
                <a16:creationId xmlns:a16="http://schemas.microsoft.com/office/drawing/2014/main" id="{A84376DD-DFB5-432A-B391-23158A9D151D}"/>
              </a:ext>
            </a:extLst>
          </p:cNvPr>
          <p:cNvSpPr/>
          <p:nvPr/>
        </p:nvSpPr>
        <p:spPr>
          <a:xfrm>
            <a:off x="9144000" y="5566172"/>
            <a:ext cx="7924800" cy="9525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Shape 8">
            <a:extLst>
              <a:ext uri="{FF2B5EF4-FFF2-40B4-BE49-F238E27FC236}">
                <a16:creationId xmlns:a16="http://schemas.microsoft.com/office/drawing/2014/main" id="{05686481-D1F8-4D1F-A78D-992769EA3122}"/>
              </a:ext>
            </a:extLst>
          </p:cNvPr>
          <p:cNvSpPr/>
          <p:nvPr/>
        </p:nvSpPr>
        <p:spPr>
          <a:xfrm>
            <a:off x="9144000" y="3939302"/>
            <a:ext cx="9525" cy="1634490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9">
            <a:extLst>
              <a:ext uri="{FF2B5EF4-FFF2-40B4-BE49-F238E27FC236}">
                <a16:creationId xmlns:a16="http://schemas.microsoft.com/office/drawing/2014/main" id="{2AC0EE0E-E54C-4B71-BEF2-FD630F218C05}"/>
              </a:ext>
            </a:extLst>
          </p:cNvPr>
          <p:cNvSpPr/>
          <p:nvPr/>
        </p:nvSpPr>
        <p:spPr>
          <a:xfrm>
            <a:off x="9608820" y="4225052"/>
            <a:ext cx="457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3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57" name="Text 10">
            <a:extLst>
              <a:ext uri="{FF2B5EF4-FFF2-40B4-BE49-F238E27FC236}">
                <a16:creationId xmlns:a16="http://schemas.microsoft.com/office/drawing/2014/main" id="{9DF2A979-A36B-44EA-A636-F31BCD8C4CC0}"/>
              </a:ext>
            </a:extLst>
          </p:cNvPr>
          <p:cNvSpPr/>
          <p:nvPr/>
        </p:nvSpPr>
        <p:spPr>
          <a:xfrm>
            <a:off x="10256520" y="4206002"/>
            <a:ext cx="7016649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Device Access &amp; Connectivity</a:t>
            </a:r>
            <a:endParaRPr lang="en-US" sz="2100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59" name="Text 12">
            <a:extLst>
              <a:ext uri="{FF2B5EF4-FFF2-40B4-BE49-F238E27FC236}">
                <a16:creationId xmlns:a16="http://schemas.microsoft.com/office/drawing/2014/main" id="{362D16DD-7B76-4CEC-AE1F-D8EE73F2CFEE}"/>
              </a:ext>
            </a:extLst>
          </p:cNvPr>
          <p:cNvSpPr/>
          <p:nvPr/>
        </p:nvSpPr>
        <p:spPr>
          <a:xfrm>
            <a:off x="1219200" y="5859542"/>
            <a:ext cx="457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3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60" name="Text 13">
            <a:extLst>
              <a:ext uri="{FF2B5EF4-FFF2-40B4-BE49-F238E27FC236}">
                <a16:creationId xmlns:a16="http://schemas.microsoft.com/office/drawing/2014/main" id="{7E7A52EC-8CFB-4BC8-997D-D9CE22A84287}"/>
              </a:ext>
            </a:extLst>
          </p:cNvPr>
          <p:cNvSpPr/>
          <p:nvPr/>
        </p:nvSpPr>
        <p:spPr>
          <a:xfrm>
            <a:off x="1866900" y="5840492"/>
            <a:ext cx="7024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Document Type</a:t>
            </a:r>
            <a:endParaRPr lang="en-US" sz="2100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61" name="Text 14">
            <a:extLst>
              <a:ext uri="{FF2B5EF4-FFF2-40B4-BE49-F238E27FC236}">
                <a16:creationId xmlns:a16="http://schemas.microsoft.com/office/drawing/2014/main" id="{9015F1CD-78CB-445F-87A1-98561ABDEF16}"/>
              </a:ext>
            </a:extLst>
          </p:cNvPr>
          <p:cNvSpPr/>
          <p:nvPr/>
        </p:nvSpPr>
        <p:spPr>
          <a:xfrm>
            <a:off x="1866900" y="6248163"/>
            <a:ext cx="7024497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Know which documents</a:t>
            </a:r>
            <a:r>
              <a:rPr lang="fa-IR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your target market carries and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which ones you will accept.</a:t>
            </a:r>
            <a:endParaRPr lang="en-US" sz="1600" dirty="0">
              <a:latin typeface="Satoshi" pitchFamily="50" charset="0"/>
            </a:endParaRPr>
          </a:p>
        </p:txBody>
      </p:sp>
      <p:sp>
        <p:nvSpPr>
          <p:cNvPr id="62" name="Shape 15">
            <a:extLst>
              <a:ext uri="{FF2B5EF4-FFF2-40B4-BE49-F238E27FC236}">
                <a16:creationId xmlns:a16="http://schemas.microsoft.com/office/drawing/2014/main" id="{CF1F6F8F-D5D1-4605-B0A3-FD071C672F3A}"/>
              </a:ext>
            </a:extLst>
          </p:cNvPr>
          <p:cNvSpPr/>
          <p:nvPr/>
        </p:nvSpPr>
        <p:spPr>
          <a:xfrm>
            <a:off x="9144000" y="5573792"/>
            <a:ext cx="9525" cy="1969770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Text 16">
            <a:extLst>
              <a:ext uri="{FF2B5EF4-FFF2-40B4-BE49-F238E27FC236}">
                <a16:creationId xmlns:a16="http://schemas.microsoft.com/office/drawing/2014/main" id="{24747ED5-43D4-4526-9E58-52D68159A98E}"/>
              </a:ext>
            </a:extLst>
          </p:cNvPr>
          <p:cNvSpPr/>
          <p:nvPr/>
        </p:nvSpPr>
        <p:spPr>
          <a:xfrm>
            <a:off x="9608820" y="5859542"/>
            <a:ext cx="457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3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64" name="Text 17">
            <a:extLst>
              <a:ext uri="{FF2B5EF4-FFF2-40B4-BE49-F238E27FC236}">
                <a16:creationId xmlns:a16="http://schemas.microsoft.com/office/drawing/2014/main" id="{F3F094B3-AF4E-4653-8B87-62E9C03C4422}"/>
              </a:ext>
            </a:extLst>
          </p:cNvPr>
          <p:cNvSpPr/>
          <p:nvPr/>
        </p:nvSpPr>
        <p:spPr>
          <a:xfrm>
            <a:off x="10256520" y="5840492"/>
            <a:ext cx="7016649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Geographic Context</a:t>
            </a:r>
            <a:endParaRPr lang="en-US" sz="2100" dirty="0">
              <a:solidFill>
                <a:srgbClr val="305B7C"/>
              </a:solidFill>
              <a:latin typeface="Satoshi" pitchFamily="50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363658E-1200-46DC-B7DC-B7715DF71E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29" name="Shape 3">
            <a:extLst>
              <a:ext uri="{FF2B5EF4-FFF2-40B4-BE49-F238E27FC236}">
                <a16:creationId xmlns:a16="http://schemas.microsoft.com/office/drawing/2014/main" id="{5B827F43-3475-4EA2-A07C-F51DF95F0D8A}"/>
              </a:ext>
            </a:extLst>
          </p:cNvPr>
          <p:cNvSpPr/>
          <p:nvPr/>
        </p:nvSpPr>
        <p:spPr>
          <a:xfrm>
            <a:off x="1228725" y="7534037"/>
            <a:ext cx="7924800" cy="9525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7">
            <a:extLst>
              <a:ext uri="{FF2B5EF4-FFF2-40B4-BE49-F238E27FC236}">
                <a16:creationId xmlns:a16="http://schemas.microsoft.com/office/drawing/2014/main" id="{E05ECA45-1E56-4DF8-A926-A91FA1E3021E}"/>
              </a:ext>
            </a:extLst>
          </p:cNvPr>
          <p:cNvSpPr/>
          <p:nvPr/>
        </p:nvSpPr>
        <p:spPr>
          <a:xfrm>
            <a:off x="9153525" y="7534037"/>
            <a:ext cx="7924800" cy="9525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825CAD53-4A74-4CFE-864C-C9F7F7431573}"/>
              </a:ext>
            </a:extLst>
          </p:cNvPr>
          <p:cNvSpPr/>
          <p:nvPr/>
        </p:nvSpPr>
        <p:spPr>
          <a:xfrm>
            <a:off x="9144000" y="7551182"/>
            <a:ext cx="9525" cy="1969770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05BD7D82-B5FC-475B-97F3-3FF2D8A9F045}"/>
              </a:ext>
            </a:extLst>
          </p:cNvPr>
          <p:cNvSpPr/>
          <p:nvPr/>
        </p:nvSpPr>
        <p:spPr>
          <a:xfrm>
            <a:off x="1181100" y="7836694"/>
            <a:ext cx="457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3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5D428086-1E4E-4BC2-A476-67934293CAA4}"/>
              </a:ext>
            </a:extLst>
          </p:cNvPr>
          <p:cNvSpPr/>
          <p:nvPr/>
        </p:nvSpPr>
        <p:spPr>
          <a:xfrm>
            <a:off x="1828800" y="7817644"/>
            <a:ext cx="7024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Risk Profile </a:t>
            </a:r>
            <a:endParaRPr lang="en-US" sz="2100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1415DC5B-839D-4286-A707-AABE6474F632}"/>
              </a:ext>
            </a:extLst>
          </p:cNvPr>
          <p:cNvSpPr/>
          <p:nvPr/>
        </p:nvSpPr>
        <p:spPr>
          <a:xfrm>
            <a:off x="9570720" y="7836694"/>
            <a:ext cx="45720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3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sp>
        <p:nvSpPr>
          <p:cNvPr id="42" name="Text 17">
            <a:extLst>
              <a:ext uri="{FF2B5EF4-FFF2-40B4-BE49-F238E27FC236}">
                <a16:creationId xmlns:a16="http://schemas.microsoft.com/office/drawing/2014/main" id="{7DB05E10-B397-46B5-9B92-8279E852D1FE}"/>
              </a:ext>
            </a:extLst>
          </p:cNvPr>
          <p:cNvSpPr/>
          <p:nvPr/>
        </p:nvSpPr>
        <p:spPr>
          <a:xfrm>
            <a:off x="10218420" y="7817644"/>
            <a:ext cx="7016649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User trust </a:t>
            </a:r>
            <a:endParaRPr lang="en-US" sz="2100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4" name="Text 14">
            <a:extLst>
              <a:ext uri="{FF2B5EF4-FFF2-40B4-BE49-F238E27FC236}">
                <a16:creationId xmlns:a16="http://schemas.microsoft.com/office/drawing/2014/main" id="{9E286BBB-F2BB-8F3C-379E-DE7031F1BAD9}"/>
              </a:ext>
            </a:extLst>
          </p:cNvPr>
          <p:cNvSpPr/>
          <p:nvPr/>
        </p:nvSpPr>
        <p:spPr>
          <a:xfrm>
            <a:off x="1828800" y="8225315"/>
            <a:ext cx="7024497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What is the risk profile of your users? </a:t>
            </a:r>
            <a:endParaRPr lang="en-US" sz="1600" dirty="0">
              <a:latin typeface="Satoshi" pitchFamily="50" charset="0"/>
            </a:endParaRPr>
          </a:p>
        </p:txBody>
      </p:sp>
      <p:sp>
        <p:nvSpPr>
          <p:cNvPr id="5" name="Text 18">
            <a:extLst>
              <a:ext uri="{FF2B5EF4-FFF2-40B4-BE49-F238E27FC236}">
                <a16:creationId xmlns:a16="http://schemas.microsoft.com/office/drawing/2014/main" id="{177A3829-6B8D-727C-6A87-D9E6418AD926}"/>
              </a:ext>
            </a:extLst>
          </p:cNvPr>
          <p:cNvSpPr/>
          <p:nvPr/>
        </p:nvSpPr>
        <p:spPr>
          <a:xfrm>
            <a:off x="10218420" y="8225315"/>
            <a:ext cx="7016649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Users must understand why data is being collected and trust how it will be used.</a:t>
            </a:r>
            <a:endParaRPr lang="en-US" sz="1600" dirty="0">
              <a:latin typeface="Satoshi" pitchFamily="50" charset="0"/>
            </a:endParaRPr>
          </a:p>
        </p:txBody>
      </p:sp>
      <p:sp>
        <p:nvSpPr>
          <p:cNvPr id="6" name="Text 18">
            <a:extLst>
              <a:ext uri="{FF2B5EF4-FFF2-40B4-BE49-F238E27FC236}">
                <a16:creationId xmlns:a16="http://schemas.microsoft.com/office/drawing/2014/main" id="{F1B6EDDB-A1CF-5141-AC20-CBC14136FB7A}"/>
              </a:ext>
            </a:extLst>
          </p:cNvPr>
          <p:cNvSpPr/>
          <p:nvPr/>
        </p:nvSpPr>
        <p:spPr>
          <a:xfrm>
            <a:off x="10256520" y="6248163"/>
            <a:ext cx="7016649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EU, UAE, and UK users carry different regulatory expectations. Configure your flow to each market you’re operating in. </a:t>
            </a:r>
            <a:endParaRPr lang="en-US" sz="1600" dirty="0">
              <a:latin typeface="Satoshi" pitchFamily="50" charset="0"/>
            </a:endParaRPr>
          </a:p>
        </p:txBody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79794E0B-6571-4F72-6971-861F6406838F}"/>
              </a:ext>
            </a:extLst>
          </p:cNvPr>
          <p:cNvSpPr/>
          <p:nvPr/>
        </p:nvSpPr>
        <p:spPr>
          <a:xfrm>
            <a:off x="10256520" y="4613672"/>
            <a:ext cx="7016649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latin typeface="Satoshi" pitchFamily="50" charset="0"/>
                <a:ea typeface="Arial" pitchFamily="34" charset="-122"/>
                <a:cs typeface="Arial" pitchFamily="34" charset="-120"/>
              </a:rPr>
              <a:t>Which devices and operating systems do you need to support?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latin typeface="Satoshi" pitchFamily="50" charset="0"/>
                <a:cs typeface="Arial" pitchFamily="34" charset="-120"/>
              </a:rPr>
              <a:t>Does it support slow networks? </a:t>
            </a:r>
            <a:endParaRPr lang="en-US" sz="1600" dirty="0">
              <a:latin typeface="Satosh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428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9199C6A-C2AF-4EF7-91D6-BE4C25B05B9F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19200" y="5838825"/>
            <a:ext cx="8437245" cy="13982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51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Technology Behind Modern IDV</a:t>
            </a:r>
          </a:p>
        </p:txBody>
      </p:sp>
      <p:sp>
        <p:nvSpPr>
          <p:cNvPr id="5" name="Shape 3"/>
          <p:cNvSpPr/>
          <p:nvPr/>
        </p:nvSpPr>
        <p:spPr>
          <a:xfrm>
            <a:off x="1219200" y="7541895"/>
            <a:ext cx="533400" cy="19050"/>
          </a:xfrm>
          <a:prstGeom prst="rect">
            <a:avLst/>
          </a:prstGeom>
          <a:solidFill>
            <a:srgbClr val="4B5F71"/>
          </a:solidFill>
          <a:ln>
            <a:solidFill>
              <a:srgbClr val="4B5F7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219200" y="7903845"/>
            <a:ext cx="6671310" cy="1278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900" dirty="0">
                <a:latin typeface="Satoshi" pitchFamily="50" charset="0"/>
                <a:ea typeface="Arial" pitchFamily="34" charset="-122"/>
                <a:cs typeface="Arial" pitchFamily="34" charset="-120"/>
              </a:rPr>
              <a:t>Understanding the technology helps you ask better questions of your providers — and spot what's missing.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16C4A3-BEB5-06CB-3012-8B6D6A1F17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74" b="72630"/>
          <a:stretch/>
        </p:blipFill>
        <p:spPr>
          <a:xfrm>
            <a:off x="12977689" y="7043448"/>
            <a:ext cx="5334639" cy="32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5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5250" y="1912391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Technology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Behind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Modern IDV</a:t>
            </a:r>
            <a:endParaRPr lang="en-US" sz="4400" cap="all" dirty="0">
              <a:solidFill>
                <a:srgbClr val="9196C5"/>
              </a:solidFill>
              <a:latin typeface="Satoshi" pitchFamily="50" charset="0"/>
            </a:endParaRPr>
          </a:p>
        </p:txBody>
      </p:sp>
      <p:sp>
        <p:nvSpPr>
          <p:cNvPr id="21" name="Shape 3">
            <a:extLst>
              <a:ext uri="{FF2B5EF4-FFF2-40B4-BE49-F238E27FC236}">
                <a16:creationId xmlns:a16="http://schemas.microsoft.com/office/drawing/2014/main" id="{0F4A6464-1BF9-4ECB-A22F-0926B963BCD6}"/>
              </a:ext>
            </a:extLst>
          </p:cNvPr>
          <p:cNvSpPr/>
          <p:nvPr/>
        </p:nvSpPr>
        <p:spPr>
          <a:xfrm>
            <a:off x="992886" y="5881152"/>
            <a:ext cx="7696200" cy="9525"/>
          </a:xfrm>
          <a:prstGeom prst="rect">
            <a:avLst/>
          </a:prstGeom>
          <a:solidFill>
            <a:srgbClr val="7089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43501801-2476-4B68-950E-3349BCE9543E}"/>
              </a:ext>
            </a:extLst>
          </p:cNvPr>
          <p:cNvSpPr/>
          <p:nvPr/>
        </p:nvSpPr>
        <p:spPr>
          <a:xfrm>
            <a:off x="992886" y="3549432"/>
            <a:ext cx="7927086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100" b="1" kern="0" spc="144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VERIFICATION</a:t>
            </a:r>
            <a:endParaRPr lang="en-US" sz="2100" dirty="0">
              <a:solidFill>
                <a:srgbClr val="305B7C"/>
              </a:solidFill>
            </a:endParaRPr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5011A892-F262-4781-A1CF-18EF95AAAEBC}"/>
              </a:ext>
            </a:extLst>
          </p:cNvPr>
          <p:cNvSpPr/>
          <p:nvPr/>
        </p:nvSpPr>
        <p:spPr>
          <a:xfrm>
            <a:off x="992886" y="3922812"/>
            <a:ext cx="7927086" cy="1691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AI-powered engines assess </a:t>
            </a:r>
            <a:r>
              <a:rPr lang="en-US" sz="19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document authenticity </a:t>
            </a: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— checking fonts, security features, layout consistency, and cross-referencing against a global database of document templates. </a:t>
            </a:r>
            <a:endParaRPr lang="en-US" sz="1900" dirty="0"/>
          </a:p>
        </p:txBody>
      </p:sp>
      <p:sp>
        <p:nvSpPr>
          <p:cNvPr id="36" name="Shape 7">
            <a:extLst>
              <a:ext uri="{FF2B5EF4-FFF2-40B4-BE49-F238E27FC236}">
                <a16:creationId xmlns:a16="http://schemas.microsoft.com/office/drawing/2014/main" id="{1B42648D-00FD-45D2-8F17-144A1EE1265F}"/>
              </a:ext>
            </a:extLst>
          </p:cNvPr>
          <p:cNvSpPr/>
          <p:nvPr/>
        </p:nvSpPr>
        <p:spPr>
          <a:xfrm>
            <a:off x="9146286" y="5881152"/>
            <a:ext cx="7696200" cy="9525"/>
          </a:xfrm>
          <a:prstGeom prst="rect">
            <a:avLst/>
          </a:prstGeom>
          <a:solidFill>
            <a:srgbClr val="7089A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A88B8FAF-C80D-48AA-94E9-8672C3713212}"/>
              </a:ext>
            </a:extLst>
          </p:cNvPr>
          <p:cNvSpPr/>
          <p:nvPr/>
        </p:nvSpPr>
        <p:spPr>
          <a:xfrm>
            <a:off x="9146286" y="3549432"/>
            <a:ext cx="7927086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100" b="1" kern="0" spc="144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NFC CHIP READING</a:t>
            </a:r>
            <a:endParaRPr lang="en-US" sz="2100" dirty="0">
              <a:solidFill>
                <a:srgbClr val="305B7C"/>
              </a:solidFill>
            </a:endParaRPr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A31F87CD-478A-460D-831E-31AA834D0AFC}"/>
              </a:ext>
            </a:extLst>
          </p:cNvPr>
          <p:cNvSpPr/>
          <p:nvPr/>
        </p:nvSpPr>
        <p:spPr>
          <a:xfrm>
            <a:off x="9146286" y="3922812"/>
            <a:ext cx="7927086" cy="1691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For chipped documents, chip reading delivers the </a:t>
            </a:r>
            <a:r>
              <a:rPr lang="en-US" sz="19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highest assurance available </a:t>
            </a: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. Cryptographic signatures by the issuing authority are mathematically impossible to fake. No printed document can match this.</a:t>
            </a:r>
            <a:endParaRPr lang="en-US" sz="1900" dirty="0"/>
          </a:p>
        </p:txBody>
      </p:sp>
      <p:sp>
        <p:nvSpPr>
          <p:cNvPr id="39" name="Shape 10">
            <a:extLst>
              <a:ext uri="{FF2B5EF4-FFF2-40B4-BE49-F238E27FC236}">
                <a16:creationId xmlns:a16="http://schemas.microsoft.com/office/drawing/2014/main" id="{516D57ED-E2CB-450C-962E-08F98A5FAADC}"/>
              </a:ext>
            </a:extLst>
          </p:cNvPr>
          <p:cNvSpPr/>
          <p:nvPr/>
        </p:nvSpPr>
        <p:spPr>
          <a:xfrm>
            <a:off x="992886" y="6345973"/>
            <a:ext cx="7696200" cy="2636520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11">
            <a:extLst>
              <a:ext uri="{FF2B5EF4-FFF2-40B4-BE49-F238E27FC236}">
                <a16:creationId xmlns:a16="http://schemas.microsoft.com/office/drawing/2014/main" id="{57E99B70-25CA-4D96-BF5C-C118D946309F}"/>
              </a:ext>
            </a:extLst>
          </p:cNvPr>
          <p:cNvSpPr/>
          <p:nvPr/>
        </p:nvSpPr>
        <p:spPr>
          <a:xfrm>
            <a:off x="992886" y="6650773"/>
            <a:ext cx="7927086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100" b="1" kern="0" spc="144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BIOMETRIC VERIFICATION &amp; LIVENESS</a:t>
            </a:r>
            <a:endParaRPr lang="en-US" sz="2100" dirty="0">
              <a:solidFill>
                <a:srgbClr val="305B7C"/>
              </a:solidFill>
            </a:endParaRPr>
          </a:p>
        </p:txBody>
      </p:sp>
      <p:sp>
        <p:nvSpPr>
          <p:cNvPr id="45" name="Text 12">
            <a:extLst>
              <a:ext uri="{FF2B5EF4-FFF2-40B4-BE49-F238E27FC236}">
                <a16:creationId xmlns:a16="http://schemas.microsoft.com/office/drawing/2014/main" id="{AEF90D43-3185-423E-9AD8-91E3B1BFF08A}"/>
              </a:ext>
            </a:extLst>
          </p:cNvPr>
          <p:cNvSpPr/>
          <p:nvPr/>
        </p:nvSpPr>
        <p:spPr>
          <a:xfrm>
            <a:off x="992886" y="7024152"/>
            <a:ext cx="7927086" cy="1278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Facial comparison matches a live selfie to the document photo. </a:t>
            </a:r>
            <a:r>
              <a:rPr lang="en-US" sz="19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Liveness detection </a:t>
            </a: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helps verify it’s a real person — not a photo, screen replay, or AI-generated deepfake. A critical IDV layer.</a:t>
            </a:r>
            <a:endParaRPr lang="en-US" sz="1900" dirty="0"/>
          </a:p>
        </p:txBody>
      </p:sp>
      <p:sp>
        <p:nvSpPr>
          <p:cNvPr id="46" name="Shape 13">
            <a:extLst>
              <a:ext uri="{FF2B5EF4-FFF2-40B4-BE49-F238E27FC236}">
                <a16:creationId xmlns:a16="http://schemas.microsoft.com/office/drawing/2014/main" id="{A5041027-9D87-4CB3-A3DD-F0B956753862}"/>
              </a:ext>
            </a:extLst>
          </p:cNvPr>
          <p:cNvSpPr/>
          <p:nvPr/>
        </p:nvSpPr>
        <p:spPr>
          <a:xfrm>
            <a:off x="9146286" y="6345973"/>
            <a:ext cx="7696200" cy="2636520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14">
            <a:extLst>
              <a:ext uri="{FF2B5EF4-FFF2-40B4-BE49-F238E27FC236}">
                <a16:creationId xmlns:a16="http://schemas.microsoft.com/office/drawing/2014/main" id="{A0B84223-C217-4E10-99EB-9E039D3E00AC}"/>
              </a:ext>
            </a:extLst>
          </p:cNvPr>
          <p:cNvSpPr/>
          <p:nvPr/>
        </p:nvSpPr>
        <p:spPr>
          <a:xfrm>
            <a:off x="9146286" y="6650773"/>
            <a:ext cx="7927086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100" b="1" kern="0" spc="144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MRZ, QR CODES &amp; DATA STANDARDS</a:t>
            </a:r>
            <a:endParaRPr lang="en-US" sz="2100" dirty="0">
              <a:solidFill>
                <a:srgbClr val="305B7C"/>
              </a:solidFill>
            </a:endParaRPr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5B4F412E-E9A2-4F44-BE9C-E60387153EE7}"/>
              </a:ext>
            </a:extLst>
          </p:cNvPr>
          <p:cNvSpPr/>
          <p:nvPr/>
        </p:nvSpPr>
        <p:spPr>
          <a:xfrm>
            <a:off x="9146286" y="7024152"/>
            <a:ext cx="7927086" cy="1691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Machine Readable Zones carry standardised data for rapid cross-validation. Modern IDV engines handle MRZ, QR, and optical text through </a:t>
            </a:r>
            <a:r>
              <a:rPr lang="en-US" sz="19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distinct reading approaches </a:t>
            </a:r>
            <a:r>
              <a:rPr lang="en-US" sz="1900" dirty="0">
                <a:latin typeface="Arial" pitchFamily="34" charset="0"/>
                <a:ea typeface="Arial" pitchFamily="34" charset="-122"/>
                <a:cs typeface="Arial" pitchFamily="34" charset="-120"/>
              </a:rPr>
              <a:t>— not generic OCR.</a:t>
            </a:r>
            <a:endParaRPr lang="en-US" sz="19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174B6A-7F6C-1212-8EEC-85715AA366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76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DE970DFD-267C-4D70-AAA0-112D8F180F2E}"/>
              </a:ext>
            </a:extLst>
          </p:cNvPr>
          <p:cNvSpPr/>
          <p:nvPr/>
        </p:nvSpPr>
        <p:spPr>
          <a:xfrm>
            <a:off x="1202953" y="1721212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LANDSCAPE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B611B06-D8A1-4F35-AD6B-5BD13E349099}"/>
              </a:ext>
            </a:extLst>
          </p:cNvPr>
          <p:cNvSpPr/>
          <p:nvPr/>
        </p:nvSpPr>
        <p:spPr>
          <a:xfrm>
            <a:off x="1202953" y="2112610"/>
            <a:ext cx="16325088" cy="11511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Identity verification Solutions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Local vs.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Global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A9838A-D1FD-450C-B988-7D190C6C37B3}"/>
              </a:ext>
            </a:extLst>
          </p:cNvPr>
          <p:cNvGrpSpPr/>
          <p:nvPr/>
        </p:nvGrpSpPr>
        <p:grpSpPr>
          <a:xfrm>
            <a:off x="2323658" y="3759257"/>
            <a:ext cx="5194742" cy="5391252"/>
            <a:chOff x="1599458" y="3422928"/>
            <a:chExt cx="4420588" cy="539125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3328017-993E-4EDA-B7AA-0EF5BE90A034}"/>
                </a:ext>
              </a:extLst>
            </p:cNvPr>
            <p:cNvSpPr/>
            <p:nvPr/>
          </p:nvSpPr>
          <p:spPr>
            <a:xfrm>
              <a:off x="1599458" y="3422928"/>
              <a:ext cx="4420588" cy="737592"/>
            </a:xfrm>
            <a:prstGeom prst="roundRect">
              <a:avLst/>
            </a:prstGeom>
            <a:solidFill>
              <a:srgbClr val="305B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Local / Government Solutions</a:t>
              </a:r>
              <a:endParaRPr lang="en-US" sz="2100" b="1" dirty="0">
                <a:solidFill>
                  <a:schemeClr val="bg1"/>
                </a:solidFill>
                <a:latin typeface="Satoshi" pitchFamily="50" charset="0"/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628BCF4-A477-430B-9381-A3D17BA3AC25}"/>
                </a:ext>
              </a:extLst>
            </p:cNvPr>
            <p:cNvGrpSpPr/>
            <p:nvPr/>
          </p:nvGrpSpPr>
          <p:grpSpPr>
            <a:xfrm>
              <a:off x="2064524" y="4521910"/>
              <a:ext cx="3490456" cy="4292270"/>
              <a:chOff x="1172985" y="4711534"/>
              <a:chExt cx="3657600" cy="2395728"/>
            </a:xfrm>
          </p:grpSpPr>
          <p:sp>
            <p:nvSpPr>
              <p:cNvPr id="58" name="Text 7">
                <a:extLst>
                  <a:ext uri="{FF2B5EF4-FFF2-40B4-BE49-F238E27FC236}">
                    <a16:creationId xmlns:a16="http://schemas.microsoft.com/office/drawing/2014/main" id="{620447D2-5C95-49E9-8277-43C810B65474}"/>
                  </a:ext>
                </a:extLst>
              </p:cNvPr>
              <p:cNvSpPr/>
              <p:nvPr/>
            </p:nvSpPr>
            <p:spPr>
              <a:xfrm>
                <a:off x="1172985" y="4711534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  Higher accuracy with local documents</a:t>
                </a:r>
                <a:endParaRPr lang="en-US" sz="1900" dirty="0"/>
              </a:p>
            </p:txBody>
          </p:sp>
          <p:sp>
            <p:nvSpPr>
              <p:cNvPr id="59" name="Text 8">
                <a:extLst>
                  <a:ext uri="{FF2B5EF4-FFF2-40B4-BE49-F238E27FC236}">
                    <a16:creationId xmlns:a16="http://schemas.microsoft.com/office/drawing/2014/main" id="{050CD99D-AE38-41F2-947B-C98B291E237E}"/>
                  </a:ext>
                </a:extLst>
              </p:cNvPr>
              <p:cNvSpPr/>
              <p:nvPr/>
            </p:nvSpPr>
            <p:spPr>
              <a:xfrm>
                <a:off x="1172985" y="5059006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  Strong regulatory compliance</a:t>
                </a:r>
                <a:endParaRPr lang="en-US" sz="1900" dirty="0"/>
              </a:p>
            </p:txBody>
          </p:sp>
          <p:sp>
            <p:nvSpPr>
              <p:cNvPr id="60" name="Text 9">
                <a:extLst>
                  <a:ext uri="{FF2B5EF4-FFF2-40B4-BE49-F238E27FC236}">
                    <a16:creationId xmlns:a16="http://schemas.microsoft.com/office/drawing/2014/main" id="{43A02E5F-3C66-4E46-BE8B-48881C1F4E63}"/>
                  </a:ext>
                </a:extLst>
              </p:cNvPr>
              <p:cNvSpPr/>
              <p:nvPr/>
            </p:nvSpPr>
            <p:spPr>
              <a:xfrm>
                <a:off x="1172985" y="5406478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  Familiar to local citizens</a:t>
                </a:r>
                <a:endParaRPr lang="en-US" sz="1900" dirty="0"/>
              </a:p>
            </p:txBody>
          </p:sp>
          <p:sp>
            <p:nvSpPr>
              <p:cNvPr id="61" name="Text 10">
                <a:extLst>
                  <a:ext uri="{FF2B5EF4-FFF2-40B4-BE49-F238E27FC236}">
                    <a16:creationId xmlns:a16="http://schemas.microsoft.com/office/drawing/2014/main" id="{E9D2646F-65D3-4937-B3F6-E3329DEA6651}"/>
                  </a:ext>
                </a:extLst>
              </p:cNvPr>
              <p:cNvSpPr/>
              <p:nvPr/>
            </p:nvSpPr>
            <p:spPr>
              <a:xfrm>
                <a:off x="1172985" y="5753950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  Integrates with public services</a:t>
                </a:r>
                <a:endParaRPr lang="en-US" sz="1900" dirty="0"/>
              </a:p>
            </p:txBody>
          </p:sp>
          <p:sp>
            <p:nvSpPr>
              <p:cNvPr id="62" name="Text 11">
                <a:extLst>
                  <a:ext uri="{FF2B5EF4-FFF2-40B4-BE49-F238E27FC236}">
                    <a16:creationId xmlns:a16="http://schemas.microsoft.com/office/drawing/2014/main" id="{19F77B1A-BB6C-469E-BFDB-0E8CFB6AE4A4}"/>
                  </a:ext>
                </a:extLst>
              </p:cNvPr>
              <p:cNvSpPr/>
              <p:nvPr/>
            </p:nvSpPr>
            <p:spPr>
              <a:xfrm>
                <a:off x="1172985" y="6101422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solidFill>
                      <a:srgbClr val="FF4757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  Limited geographic coverage</a:t>
                </a:r>
                <a:endParaRPr lang="en-US" sz="1900" dirty="0"/>
              </a:p>
            </p:txBody>
          </p:sp>
          <p:sp>
            <p:nvSpPr>
              <p:cNvPr id="63" name="Text 12">
                <a:extLst>
                  <a:ext uri="{FF2B5EF4-FFF2-40B4-BE49-F238E27FC236}">
                    <a16:creationId xmlns:a16="http://schemas.microsoft.com/office/drawing/2014/main" id="{AEB20696-3485-4C7C-A658-A6729B4DCBF0}"/>
                  </a:ext>
                </a:extLst>
              </p:cNvPr>
              <p:cNvSpPr/>
              <p:nvPr/>
            </p:nvSpPr>
            <p:spPr>
              <a:xfrm>
                <a:off x="1172985" y="6448894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solidFill>
                      <a:srgbClr val="FF4757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  Single point of failure</a:t>
                </a:r>
                <a:endParaRPr lang="en-US" sz="1900" dirty="0"/>
              </a:p>
            </p:txBody>
          </p:sp>
          <p:sp>
            <p:nvSpPr>
              <p:cNvPr id="64" name="Text 13">
                <a:extLst>
                  <a:ext uri="{FF2B5EF4-FFF2-40B4-BE49-F238E27FC236}">
                    <a16:creationId xmlns:a16="http://schemas.microsoft.com/office/drawing/2014/main" id="{AF923215-27FA-45DB-8A1F-7C13AF5C0401}"/>
                  </a:ext>
                </a:extLst>
              </p:cNvPr>
              <p:cNvSpPr/>
              <p:nvPr/>
            </p:nvSpPr>
            <p:spPr>
              <a:xfrm>
                <a:off x="1172985" y="6796366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solidFill>
                      <a:srgbClr val="FF4757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  Slower to scale internationally</a:t>
                </a:r>
                <a:endParaRPr lang="en-US" sz="1900" dirty="0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09E6B9F-7031-4DD2-B085-CD52A5D34102}"/>
              </a:ext>
            </a:extLst>
          </p:cNvPr>
          <p:cNvGrpSpPr/>
          <p:nvPr/>
        </p:nvGrpSpPr>
        <p:grpSpPr>
          <a:xfrm>
            <a:off x="11369976" y="3759257"/>
            <a:ext cx="5515944" cy="5391252"/>
            <a:chOff x="1512569" y="3422928"/>
            <a:chExt cx="4594366" cy="5391252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B81D29C2-7CD4-456D-895A-10DACFD20BC6}"/>
                </a:ext>
              </a:extLst>
            </p:cNvPr>
            <p:cNvSpPr/>
            <p:nvPr/>
          </p:nvSpPr>
          <p:spPr>
            <a:xfrm>
              <a:off x="1512569" y="3422928"/>
              <a:ext cx="4594366" cy="737592"/>
            </a:xfrm>
            <a:prstGeom prst="roundRect">
              <a:avLst/>
            </a:prstGeom>
            <a:solidFill>
              <a:srgbClr val="305B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Global Solutions</a:t>
              </a: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46869574-A5BD-4BFF-8BDD-8C7563A66790}"/>
                </a:ext>
              </a:extLst>
            </p:cNvPr>
            <p:cNvGrpSpPr/>
            <p:nvPr/>
          </p:nvGrpSpPr>
          <p:grpSpPr>
            <a:xfrm>
              <a:off x="2064523" y="4521910"/>
              <a:ext cx="3822386" cy="4292270"/>
              <a:chOff x="1172984" y="4711534"/>
              <a:chExt cx="4005425" cy="2395728"/>
            </a:xfrm>
          </p:grpSpPr>
          <p:sp>
            <p:nvSpPr>
              <p:cNvPr id="68" name="Text 7">
                <a:extLst>
                  <a:ext uri="{FF2B5EF4-FFF2-40B4-BE49-F238E27FC236}">
                    <a16:creationId xmlns:a16="http://schemas.microsoft.com/office/drawing/2014/main" id="{A911B748-B72C-4D03-8626-580A6CC92129}"/>
                  </a:ext>
                </a:extLst>
              </p:cNvPr>
              <p:cNvSpPr/>
              <p:nvPr/>
            </p:nvSpPr>
            <p:spPr>
              <a:xfrm>
                <a:off x="1172985" y="4711534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  Broad coverage</a:t>
                </a:r>
              </a:p>
            </p:txBody>
          </p:sp>
          <p:sp>
            <p:nvSpPr>
              <p:cNvPr id="69" name="Text 8">
                <a:extLst>
                  <a:ext uri="{FF2B5EF4-FFF2-40B4-BE49-F238E27FC236}">
                    <a16:creationId xmlns:a16="http://schemas.microsoft.com/office/drawing/2014/main" id="{339C40E8-5F23-4F2B-AD5C-ECF151998D71}"/>
                  </a:ext>
                </a:extLst>
              </p:cNvPr>
              <p:cNvSpPr/>
              <p:nvPr/>
            </p:nvSpPr>
            <p:spPr>
              <a:xfrm>
                <a:off x="1172985" y="5059006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  Scalable and easier to deploy globally </a:t>
                </a:r>
              </a:p>
            </p:txBody>
          </p:sp>
          <p:sp>
            <p:nvSpPr>
              <p:cNvPr id="70" name="Text 9">
                <a:extLst>
                  <a:ext uri="{FF2B5EF4-FFF2-40B4-BE49-F238E27FC236}">
                    <a16:creationId xmlns:a16="http://schemas.microsoft.com/office/drawing/2014/main" id="{B1F38CAB-A0CC-49BA-AC86-73FA70FF7D34}"/>
                  </a:ext>
                </a:extLst>
              </p:cNvPr>
              <p:cNvSpPr/>
              <p:nvPr/>
            </p:nvSpPr>
            <p:spPr>
              <a:xfrm>
                <a:off x="1172985" y="5406478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✓  Consistent user experience</a:t>
                </a:r>
              </a:p>
            </p:txBody>
          </p:sp>
          <p:sp>
            <p:nvSpPr>
              <p:cNvPr id="72" name="Text 11">
                <a:extLst>
                  <a:ext uri="{FF2B5EF4-FFF2-40B4-BE49-F238E27FC236}">
                    <a16:creationId xmlns:a16="http://schemas.microsoft.com/office/drawing/2014/main" id="{66B4C9C2-A601-4B77-A039-E4181F6710E1}"/>
                  </a:ext>
                </a:extLst>
              </p:cNvPr>
              <p:cNvSpPr/>
              <p:nvPr/>
            </p:nvSpPr>
            <p:spPr>
              <a:xfrm>
                <a:off x="1172985" y="6101422"/>
                <a:ext cx="3657600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solidFill>
                      <a:srgbClr val="FF4757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  May be less accurate for locals</a:t>
                </a:r>
              </a:p>
            </p:txBody>
          </p:sp>
          <p:sp>
            <p:nvSpPr>
              <p:cNvPr id="73" name="Text 12">
                <a:extLst>
                  <a:ext uri="{FF2B5EF4-FFF2-40B4-BE49-F238E27FC236}">
                    <a16:creationId xmlns:a16="http://schemas.microsoft.com/office/drawing/2014/main" id="{63B4E7B2-D943-4EC2-A821-E504B902CECA}"/>
                  </a:ext>
                </a:extLst>
              </p:cNvPr>
              <p:cNvSpPr/>
              <p:nvPr/>
            </p:nvSpPr>
            <p:spPr>
              <a:xfrm>
                <a:off x="1172984" y="6448894"/>
                <a:ext cx="4005425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solidFill>
                      <a:srgbClr val="FF4757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  Limited access to government data sources</a:t>
                </a:r>
              </a:p>
            </p:txBody>
          </p:sp>
          <p:sp>
            <p:nvSpPr>
              <p:cNvPr id="74" name="Text 13">
                <a:extLst>
                  <a:ext uri="{FF2B5EF4-FFF2-40B4-BE49-F238E27FC236}">
                    <a16:creationId xmlns:a16="http://schemas.microsoft.com/office/drawing/2014/main" id="{1C34583A-C080-4AB8-925B-B5C60DDF2900}"/>
                  </a:ext>
                </a:extLst>
              </p:cNvPr>
              <p:cNvSpPr/>
              <p:nvPr/>
            </p:nvSpPr>
            <p:spPr>
              <a:xfrm>
                <a:off x="1172984" y="6796366"/>
                <a:ext cx="3845244" cy="31089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900" dirty="0">
                    <a:solidFill>
                      <a:srgbClr val="FF4757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✗  Harder to meet specific local regulations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544D696-6B10-4944-8432-01B9374383C9}"/>
              </a:ext>
            </a:extLst>
          </p:cNvPr>
          <p:cNvGrpSpPr/>
          <p:nvPr/>
        </p:nvGrpSpPr>
        <p:grpSpPr>
          <a:xfrm>
            <a:off x="8481529" y="5879301"/>
            <a:ext cx="1151165" cy="1151165"/>
            <a:chOff x="8187417" y="5879301"/>
            <a:chExt cx="1151165" cy="1151165"/>
          </a:xfrm>
        </p:grpSpPr>
        <p:sp>
          <p:nvSpPr>
            <p:cNvPr id="75" name="Shape 25">
              <a:extLst>
                <a:ext uri="{FF2B5EF4-FFF2-40B4-BE49-F238E27FC236}">
                  <a16:creationId xmlns:a16="http://schemas.microsoft.com/office/drawing/2014/main" id="{D9734BF7-EC5F-45C4-92D3-5B2FA11D1ECA}"/>
                </a:ext>
              </a:extLst>
            </p:cNvPr>
            <p:cNvSpPr/>
            <p:nvPr/>
          </p:nvSpPr>
          <p:spPr>
            <a:xfrm>
              <a:off x="8187417" y="5879301"/>
              <a:ext cx="1151165" cy="1151165"/>
            </a:xfrm>
            <a:prstGeom prst="ellipse">
              <a:avLst/>
            </a:prstGeom>
            <a:solidFill>
              <a:srgbClr val="305B7C"/>
            </a:solidFill>
            <a:ln w="25400">
              <a:noFill/>
              <a:prstDash val="solid"/>
            </a:ln>
          </p:spPr>
          <p:txBody>
            <a:bodyPr/>
            <a:lstStyle/>
            <a:p>
              <a:pPr algn="ctr"/>
              <a:endParaRPr lang="en-US" sz="3600" dirty="0">
                <a:solidFill>
                  <a:schemeClr val="bg1"/>
                </a:solidFill>
                <a:latin typeface="Satoshi" pitchFamily="50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F94FB51-2491-4080-8D10-6F92AC8D815C}"/>
                </a:ext>
              </a:extLst>
            </p:cNvPr>
            <p:cNvSpPr txBox="1"/>
            <p:nvPr/>
          </p:nvSpPr>
          <p:spPr>
            <a:xfrm>
              <a:off x="8454613" y="6193273"/>
              <a:ext cx="6167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Satoshi" pitchFamily="50" charset="0"/>
                </a:rPr>
                <a:t>VS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2E87754-E0BF-FF4B-144D-31A4957DF9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8" name="Text 9">
            <a:extLst>
              <a:ext uri="{FF2B5EF4-FFF2-40B4-BE49-F238E27FC236}">
                <a16:creationId xmlns:a16="http://schemas.microsoft.com/office/drawing/2014/main" id="{5C6791BA-941A-BCE6-724D-962053601451}"/>
              </a:ext>
            </a:extLst>
          </p:cNvPr>
          <p:cNvSpPr/>
          <p:nvPr/>
        </p:nvSpPr>
        <p:spPr>
          <a:xfrm>
            <a:off x="12032647" y="6725868"/>
            <a:ext cx="4190602" cy="5570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✓  Faster time-to-market</a:t>
            </a:r>
          </a:p>
        </p:txBody>
      </p:sp>
    </p:spTree>
    <p:extLst>
      <p:ext uri="{BB962C8B-B14F-4D97-AF65-F5344CB8AC3E}">
        <p14:creationId xmlns:p14="http://schemas.microsoft.com/office/powerpoint/2010/main" val="2677164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50477" y="1823085"/>
            <a:ext cx="4986927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kern="0" spc="252" dirty="0">
                <a:solidFill>
                  <a:srgbClr val="7089A0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 FRAMEWORK YOU ALREADY KNOW</a:t>
            </a:r>
            <a:endParaRPr lang="en-US" sz="1800" dirty="0">
              <a:solidFill>
                <a:srgbClr val="7089A0"/>
              </a:solidFill>
              <a:latin typeface="Satoshi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668905" y="2653665"/>
            <a:ext cx="12950190" cy="19697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900" kern="0" spc="-39" dirty="0">
                <a:latin typeface="Satoshi 2 Medium" panose="020B0604020202020204" charset="0"/>
                <a:ea typeface="Georgia" pitchFamily="34" charset="-122"/>
                <a:cs typeface="Georgia" pitchFamily="34" charset="-120"/>
              </a:rPr>
              <a:t>In payments, the industry learned: if you want high conversion, meet the customer where they are. You don't force everyone through a single gateway.</a:t>
            </a:r>
            <a:endParaRPr lang="en-US" sz="3900" dirty="0">
              <a:latin typeface="Satoshi 2 Medium" panose="020B060402020202020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476500" y="5118735"/>
            <a:ext cx="6286500" cy="2099310"/>
          </a:xfrm>
          <a:prstGeom prst="rect">
            <a:avLst/>
          </a:prstGeom>
          <a:ln w="7620">
            <a:solidFill>
              <a:srgbClr val="FAF9F6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476500" y="5939790"/>
            <a:ext cx="551756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Payments</a:t>
            </a:r>
            <a:endParaRPr lang="en-US" sz="3000" b="1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763000" y="5939790"/>
            <a:ext cx="285631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kern="0" spc="-36" dirty="0">
                <a:solidFill>
                  <a:srgbClr val="305B7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=</a:t>
            </a:r>
            <a:endParaRPr lang="en-US" sz="3600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525000" y="5118735"/>
            <a:ext cx="6286500" cy="2099310"/>
          </a:xfrm>
          <a:prstGeom prst="rect">
            <a:avLst/>
          </a:prstGeom>
          <a:solidFill>
            <a:srgbClr val="7089A0">
              <a:alpha val="4000"/>
            </a:srgbClr>
          </a:solidFill>
          <a:ln w="762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817565" y="5909945"/>
            <a:ext cx="551756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Identity Verification</a:t>
            </a:r>
            <a:endParaRPr lang="en-US" sz="3000" b="1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29163" y="7751445"/>
            <a:ext cx="8829675" cy="8648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2000" dirty="0">
                <a:solidFill>
                  <a:srgbClr val="7089A0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IDV is at exactly the same inflection point payments was a decade ago.</a:t>
            </a:r>
          </a:p>
          <a:p>
            <a:pPr marL="0" indent="0" algn="ctr">
              <a:lnSpc>
                <a:spcPct val="160000"/>
              </a:lnSpc>
              <a:buNone/>
            </a:pPr>
            <a:r>
              <a:rPr lang="en-US" sz="2000" dirty="0">
                <a:solidFill>
                  <a:srgbClr val="7089A0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 A single-vendor approach is a strategic liability.</a:t>
            </a:r>
            <a:endParaRPr lang="en-US" sz="2000" dirty="0">
              <a:solidFill>
                <a:srgbClr val="7089A0"/>
              </a:solidFill>
              <a:latin typeface="Satoshi" pitchFamily="50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DB8AB2-B750-D849-DBEF-C990B5F4A2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13" name="Shape 6">
            <a:extLst>
              <a:ext uri="{FF2B5EF4-FFF2-40B4-BE49-F238E27FC236}">
                <a16:creationId xmlns:a16="http://schemas.microsoft.com/office/drawing/2014/main" id="{EF0DF7B2-377C-0B6F-0CD0-410A9D16C1B6}"/>
              </a:ext>
            </a:extLst>
          </p:cNvPr>
          <p:cNvSpPr/>
          <p:nvPr/>
        </p:nvSpPr>
        <p:spPr>
          <a:xfrm>
            <a:off x="2092033" y="5156835"/>
            <a:ext cx="6286500" cy="2099310"/>
          </a:xfrm>
          <a:prstGeom prst="rect">
            <a:avLst/>
          </a:prstGeom>
          <a:solidFill>
            <a:srgbClr val="7089A0">
              <a:alpha val="4000"/>
            </a:srgbClr>
          </a:solidFill>
          <a:ln w="7620">
            <a:noFill/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9199C6A-C2AF-4EF7-91D6-BE4C25B05B9F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219200" y="5274945"/>
            <a:ext cx="8437245" cy="13982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7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Deepfake Problem: </a:t>
            </a:r>
            <a:endParaRPr lang="fa-IR" sz="4700" b="1" kern="0" cap="all" spc="-102" dirty="0">
              <a:solidFill>
                <a:srgbClr val="305B7C"/>
              </a:solidFill>
              <a:latin typeface="Satoshi" pitchFamily="50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47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 Present Reality, </a:t>
            </a:r>
            <a:endParaRPr lang="fa-IR" sz="4700" b="1" kern="0" cap="all" spc="-102" dirty="0">
              <a:solidFill>
                <a:srgbClr val="305B7C"/>
              </a:solidFill>
              <a:latin typeface="Satoshi" pitchFamily="50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47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Not a Future Risk</a:t>
            </a:r>
          </a:p>
        </p:txBody>
      </p:sp>
      <p:sp>
        <p:nvSpPr>
          <p:cNvPr id="5" name="Shape 3"/>
          <p:cNvSpPr/>
          <p:nvPr/>
        </p:nvSpPr>
        <p:spPr>
          <a:xfrm>
            <a:off x="1219200" y="7730182"/>
            <a:ext cx="533400" cy="19050"/>
          </a:xfrm>
          <a:prstGeom prst="rect">
            <a:avLst/>
          </a:prstGeom>
          <a:solidFill>
            <a:srgbClr val="C17E3A"/>
          </a:solidFill>
          <a:ln>
            <a:solidFill>
              <a:srgbClr val="4B5F71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D8307D-FC1D-EC7A-2C53-26416FE440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74" b="72630"/>
          <a:stretch/>
        </p:blipFill>
        <p:spPr>
          <a:xfrm>
            <a:off x="12977689" y="7043448"/>
            <a:ext cx="5334639" cy="32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3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BE6F1C4-4D22-4FA5-A877-6C73513623F3}"/>
              </a:ext>
            </a:extLst>
          </p:cNvPr>
          <p:cNvSpPr/>
          <p:nvPr/>
        </p:nvSpPr>
        <p:spPr>
          <a:xfrm>
            <a:off x="8973699" y="1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8AB4AF12-F825-49E9-BE38-67C6469A1BB3}"/>
              </a:ext>
            </a:extLst>
          </p:cNvPr>
          <p:cNvSpPr/>
          <p:nvPr/>
        </p:nvSpPr>
        <p:spPr>
          <a:xfrm>
            <a:off x="1219200" y="1962263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ARCHITECTURE ARGUMENT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DC192D20-E78A-4CE8-B8EC-DCECD3C448E3}"/>
              </a:ext>
            </a:extLst>
          </p:cNvPr>
          <p:cNvSpPr/>
          <p:nvPr/>
        </p:nvSpPr>
        <p:spPr>
          <a:xfrm>
            <a:off x="1219200" y="2460999"/>
            <a:ext cx="16325088" cy="1431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Deepfake fraud is no longer</a:t>
            </a:r>
          </a:p>
          <a:p>
            <a:pPr>
              <a:lnSpc>
                <a:spcPct val="108000"/>
              </a:lnSpc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emerging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cs typeface="Arial" pitchFamily="34" charset="-120"/>
              </a:rPr>
              <a:t> </a:t>
            </a:r>
            <a:r>
              <a:rPr lang="en-GB" sz="4400" b="1" kern="0" cap="all" spc="-102" dirty="0">
                <a:solidFill>
                  <a:srgbClr val="305B7C"/>
                </a:solidFill>
                <a:latin typeface="Satoshi" pitchFamily="50" charset="0"/>
                <a:cs typeface="Arial" pitchFamily="34" charset="-120"/>
              </a:rPr>
              <a:t>— 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It’s here</a:t>
            </a:r>
            <a:endParaRPr lang="en-US" sz="4400" b="1" kern="0" cap="all" spc="-102" dirty="0">
              <a:solidFill>
                <a:srgbClr val="9196C5"/>
              </a:solidFill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8B42489-BAD5-4861-9FE7-24655B2D37E2}"/>
              </a:ext>
            </a:extLst>
          </p:cNvPr>
          <p:cNvGrpSpPr/>
          <p:nvPr/>
        </p:nvGrpSpPr>
        <p:grpSpPr>
          <a:xfrm>
            <a:off x="1384560" y="4838280"/>
            <a:ext cx="3015048" cy="2569620"/>
            <a:chOff x="1270986" y="4384477"/>
            <a:chExt cx="3015048" cy="2372645"/>
          </a:xfrm>
        </p:grpSpPr>
        <p:sp>
          <p:nvSpPr>
            <p:cNvPr id="17" name="Text 2">
              <a:extLst>
                <a:ext uri="{FF2B5EF4-FFF2-40B4-BE49-F238E27FC236}">
                  <a16:creationId xmlns:a16="http://schemas.microsoft.com/office/drawing/2014/main" id="{248752D2-E892-4F4C-A322-31724E202ACE}"/>
                </a:ext>
              </a:extLst>
            </p:cNvPr>
            <p:cNvSpPr/>
            <p:nvPr/>
          </p:nvSpPr>
          <p:spPr>
            <a:xfrm>
              <a:off x="1773615" y="4384477"/>
              <a:ext cx="1859280" cy="9906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4400" b="1" kern="0" spc="-150" dirty="0">
                  <a:solidFill>
                    <a:srgbClr val="305B7C"/>
                  </a:solidFill>
                  <a:latin typeface="Satoshi" pitchFamily="50" charset="0"/>
                  <a:ea typeface="Georgia" pitchFamily="34" charset="-122"/>
                  <a:cs typeface="Georgia" pitchFamily="34" charset="-120"/>
                </a:rPr>
                <a:t>85-90%</a:t>
              </a:r>
              <a:endParaRPr lang="en-US" sz="4400" dirty="0">
                <a:solidFill>
                  <a:srgbClr val="305B7C"/>
                </a:solidFill>
                <a:latin typeface="Satoshi" pitchFamily="50" charset="0"/>
              </a:endParaRPr>
            </a:p>
          </p:txBody>
        </p:sp>
        <p:sp>
          <p:nvSpPr>
            <p:cNvPr id="28" name="Text 4">
              <a:extLst>
                <a:ext uri="{FF2B5EF4-FFF2-40B4-BE49-F238E27FC236}">
                  <a16:creationId xmlns:a16="http://schemas.microsoft.com/office/drawing/2014/main" id="{188DC717-5CE0-49D5-A1C3-6A6166FE3A7B}"/>
                </a:ext>
              </a:extLst>
            </p:cNvPr>
            <p:cNvSpPr/>
            <p:nvPr/>
          </p:nvSpPr>
          <p:spPr>
            <a:xfrm>
              <a:off x="1270986" y="5294441"/>
              <a:ext cx="3015048" cy="146268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cs typeface="Arial" pitchFamily="34" charset="-120"/>
                </a:rPr>
                <a:t>Organizations experience </a:t>
              </a:r>
            </a:p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cs typeface="Arial" pitchFamily="34" charset="-120"/>
                </a:rPr>
                <a:t>deepfake-related fraud attempts</a:t>
              </a:r>
            </a:p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cs typeface="Arial" pitchFamily="34" charset="-120"/>
                </a:rPr>
                <a:t> </a:t>
              </a:r>
              <a:endPara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Satoshi" pitchFamily="50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8504CD7-CE9B-4CB3-AA7F-9D5384E74B6B}"/>
              </a:ext>
            </a:extLst>
          </p:cNvPr>
          <p:cNvGrpSpPr/>
          <p:nvPr/>
        </p:nvGrpSpPr>
        <p:grpSpPr>
          <a:xfrm>
            <a:off x="5052747" y="4867054"/>
            <a:ext cx="3289078" cy="1981200"/>
            <a:chOff x="5267326" y="4384477"/>
            <a:chExt cx="3289078" cy="1981200"/>
          </a:xfrm>
        </p:grpSpPr>
        <p:sp>
          <p:nvSpPr>
            <p:cNvPr id="21" name="Text 7">
              <a:extLst>
                <a:ext uri="{FF2B5EF4-FFF2-40B4-BE49-F238E27FC236}">
                  <a16:creationId xmlns:a16="http://schemas.microsoft.com/office/drawing/2014/main" id="{3EF6784A-38B3-43FB-AC74-9DCB64B04665}"/>
                </a:ext>
              </a:extLst>
            </p:cNvPr>
            <p:cNvSpPr/>
            <p:nvPr/>
          </p:nvSpPr>
          <p:spPr>
            <a:xfrm>
              <a:off x="5912829" y="4384477"/>
              <a:ext cx="2183623" cy="9906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4400" b="1" kern="0" spc="-150" dirty="0">
                  <a:solidFill>
                    <a:srgbClr val="305B7C"/>
                  </a:solidFill>
                  <a:latin typeface="Satoshi" pitchFamily="50" charset="0"/>
                  <a:ea typeface="Georgia" pitchFamily="34" charset="-122"/>
                  <a:cs typeface="Georgia" pitchFamily="34" charset="-120"/>
                </a:rPr>
                <a:t>3,000%</a:t>
              </a:r>
              <a:endParaRPr lang="en-US" sz="4400" dirty="0">
                <a:solidFill>
                  <a:srgbClr val="305B7C"/>
                </a:solidFill>
                <a:latin typeface="Satoshi" pitchFamily="50" charset="0"/>
              </a:endParaRPr>
            </a:p>
          </p:txBody>
        </p:sp>
        <p:sp>
          <p:nvSpPr>
            <p:cNvPr id="29" name="Text 9">
              <a:extLst>
                <a:ext uri="{FF2B5EF4-FFF2-40B4-BE49-F238E27FC236}">
                  <a16:creationId xmlns:a16="http://schemas.microsoft.com/office/drawing/2014/main" id="{D45676C9-170D-4CB3-8CC5-822BCF5F53D6}"/>
                </a:ext>
              </a:extLst>
            </p:cNvPr>
            <p:cNvSpPr/>
            <p:nvPr/>
          </p:nvSpPr>
          <p:spPr>
            <a:xfrm>
              <a:off x="5267326" y="5375077"/>
              <a:ext cx="3289078" cy="9906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cs typeface="Arial" pitchFamily="34" charset="-120"/>
                </a:rPr>
                <a:t>Increase in deepfake </a:t>
              </a:r>
            </a:p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cs typeface="Arial" pitchFamily="34" charset="-120"/>
                </a:rPr>
                <a:t>fraud incidents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1AEA061-9B59-4FD5-8436-32C54097ECF6}"/>
              </a:ext>
            </a:extLst>
          </p:cNvPr>
          <p:cNvGrpSpPr/>
          <p:nvPr/>
        </p:nvGrpSpPr>
        <p:grpSpPr>
          <a:xfrm>
            <a:off x="13283320" y="4867054"/>
            <a:ext cx="3547110" cy="1963706"/>
            <a:chOff x="9315450" y="4384477"/>
            <a:chExt cx="3547110" cy="1963706"/>
          </a:xfrm>
        </p:grpSpPr>
        <p:sp>
          <p:nvSpPr>
            <p:cNvPr id="23" name="Text 12">
              <a:extLst>
                <a:ext uri="{FF2B5EF4-FFF2-40B4-BE49-F238E27FC236}">
                  <a16:creationId xmlns:a16="http://schemas.microsoft.com/office/drawing/2014/main" id="{28C94C09-4A61-4995-83D0-C6B0CA1322D6}"/>
                </a:ext>
              </a:extLst>
            </p:cNvPr>
            <p:cNvSpPr/>
            <p:nvPr/>
          </p:nvSpPr>
          <p:spPr>
            <a:xfrm>
              <a:off x="10199370" y="4384477"/>
              <a:ext cx="1779270" cy="9906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buNone/>
              </a:pPr>
              <a:r>
                <a:rPr lang="en-US" sz="4400" b="1" kern="0" spc="-150" dirty="0">
                  <a:solidFill>
                    <a:srgbClr val="305B7C"/>
                  </a:solidFill>
                  <a:latin typeface="Satoshi" pitchFamily="50" charset="0"/>
                  <a:ea typeface="Georgia" pitchFamily="34" charset="-122"/>
                  <a:cs typeface="Georgia" pitchFamily="34" charset="-120"/>
                </a:rPr>
                <a:t>$20B</a:t>
              </a:r>
              <a:endParaRPr lang="en-US" sz="4400" dirty="0">
                <a:solidFill>
                  <a:srgbClr val="305B7C"/>
                </a:solidFill>
                <a:latin typeface="Satoshi" pitchFamily="50" charset="0"/>
              </a:endParaRPr>
            </a:p>
          </p:txBody>
        </p:sp>
        <p:sp>
          <p:nvSpPr>
            <p:cNvPr id="30" name="Text 14">
              <a:extLst>
                <a:ext uri="{FF2B5EF4-FFF2-40B4-BE49-F238E27FC236}">
                  <a16:creationId xmlns:a16="http://schemas.microsoft.com/office/drawing/2014/main" id="{A867CEA7-B950-4600-96CE-DB68344B12D8}"/>
                </a:ext>
              </a:extLst>
            </p:cNvPr>
            <p:cNvSpPr/>
            <p:nvPr/>
          </p:nvSpPr>
          <p:spPr>
            <a:xfrm>
              <a:off x="9315450" y="5375077"/>
              <a:ext cx="3547110" cy="973106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Identity fraud losses annually </a:t>
              </a:r>
            </a:p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cs typeface="Arial" pitchFamily="34" charset="-120"/>
                </a:rPr>
                <a:t>in the US alone</a:t>
              </a:r>
              <a:endPara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Satoshi" pitchFamily="50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4A70395-0531-40E8-BB94-5E617850A645}"/>
              </a:ext>
            </a:extLst>
          </p:cNvPr>
          <p:cNvGrpSpPr/>
          <p:nvPr/>
        </p:nvGrpSpPr>
        <p:grpSpPr>
          <a:xfrm>
            <a:off x="9149121" y="4772617"/>
            <a:ext cx="3263265" cy="2058143"/>
            <a:chOff x="13363575" y="4384477"/>
            <a:chExt cx="3263265" cy="2058143"/>
          </a:xfrm>
        </p:grpSpPr>
        <p:sp>
          <p:nvSpPr>
            <p:cNvPr id="25" name="Text 17">
              <a:extLst>
                <a:ext uri="{FF2B5EF4-FFF2-40B4-BE49-F238E27FC236}">
                  <a16:creationId xmlns:a16="http://schemas.microsoft.com/office/drawing/2014/main" id="{4BCA55E6-3399-4D62-B268-6342AE665859}"/>
                </a:ext>
              </a:extLst>
            </p:cNvPr>
            <p:cNvSpPr/>
            <p:nvPr/>
          </p:nvSpPr>
          <p:spPr>
            <a:xfrm>
              <a:off x="14234509" y="4384477"/>
              <a:ext cx="1521396" cy="9906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4400" b="1" kern="0" spc="-150" dirty="0">
                  <a:solidFill>
                    <a:srgbClr val="305B7C"/>
                  </a:solidFill>
                  <a:latin typeface="Satoshi" pitchFamily="50" charset="0"/>
                  <a:ea typeface="Georgia" pitchFamily="34" charset="-122"/>
                  <a:cs typeface="Georgia" pitchFamily="34" charset="-120"/>
                </a:rPr>
                <a:t>40%</a:t>
              </a:r>
              <a:endParaRPr lang="en-US" sz="4400" dirty="0">
                <a:solidFill>
                  <a:srgbClr val="305B7C"/>
                </a:solidFill>
                <a:latin typeface="Satoshi" pitchFamily="50" charset="0"/>
              </a:endParaRPr>
            </a:p>
          </p:txBody>
        </p:sp>
        <p:sp>
          <p:nvSpPr>
            <p:cNvPr id="31" name="Text 19">
              <a:extLst>
                <a:ext uri="{FF2B5EF4-FFF2-40B4-BE49-F238E27FC236}">
                  <a16:creationId xmlns:a16="http://schemas.microsoft.com/office/drawing/2014/main" id="{0288F37C-69E6-43BC-AF24-F44B9D938A81}"/>
                </a:ext>
              </a:extLst>
            </p:cNvPr>
            <p:cNvSpPr/>
            <p:nvPr/>
          </p:nvSpPr>
          <p:spPr>
            <a:xfrm>
              <a:off x="13363575" y="5324385"/>
              <a:ext cx="3263265" cy="111823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Attacks can bypass</a:t>
              </a:r>
            </a:p>
            <a:p>
              <a:pPr marL="0" indent="0" algn="ctr">
                <a:lnSpc>
                  <a:spcPct val="135000"/>
                </a:lnSpc>
                <a:buNone/>
              </a:pPr>
              <a:r>
                <a:rPr lang="en-US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cs typeface="Arial" pitchFamily="34" charset="-120"/>
                </a:rPr>
                <a:t>basic verification systems</a:t>
              </a:r>
              <a:endPara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Satoshi" pitchFamily="50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0DD71CC-FAE1-B097-5200-6058CB0DFE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25C83D-29AE-90AD-CA5F-7F61CA780D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78"/>
          <a:stretch/>
        </p:blipFill>
        <p:spPr>
          <a:xfrm>
            <a:off x="-229681" y="8001000"/>
            <a:ext cx="18747361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8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174FCF96-A985-4C0F-A193-4A7ADCF179A2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219200" y="8193762"/>
            <a:ext cx="16058388" cy="1112520"/>
          </a:xfrm>
          <a:prstGeom prst="rect">
            <a:avLst/>
          </a:prstGeom>
          <a:solidFill>
            <a:srgbClr val="305B7C">
              <a:alpha val="6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219200" y="8193762"/>
            <a:ext cx="15240" cy="111252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501140" y="8375092"/>
            <a:ext cx="15776448" cy="7277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Real-world precedent: In 2024, a Hong Kong employee transferred the equivalent of $25 million after a video call in which every "executive" was a deepfake replica of real company leaders.</a:t>
            </a:r>
          </a:p>
        </p:txBody>
      </p:sp>
      <p:sp>
        <p:nvSpPr>
          <p:cNvPr id="49" name="Text 1">
            <a:extLst>
              <a:ext uri="{FF2B5EF4-FFF2-40B4-BE49-F238E27FC236}">
                <a16:creationId xmlns:a16="http://schemas.microsoft.com/office/drawing/2014/main" id="{62847F94-2A2E-4C10-A2D3-FBDC8A36AC13}"/>
              </a:ext>
            </a:extLst>
          </p:cNvPr>
          <p:cNvSpPr/>
          <p:nvPr/>
        </p:nvSpPr>
        <p:spPr>
          <a:xfrm>
            <a:off x="1219200" y="1732349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 Modern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Deepfake KYC Attack</a:t>
            </a:r>
          </a:p>
        </p:txBody>
      </p:sp>
      <p:sp>
        <p:nvSpPr>
          <p:cNvPr id="26" name="Shape 1">
            <a:extLst>
              <a:ext uri="{FF2B5EF4-FFF2-40B4-BE49-F238E27FC236}">
                <a16:creationId xmlns:a16="http://schemas.microsoft.com/office/drawing/2014/main" id="{DEE74D13-86C2-414D-BF8B-01481452F294}"/>
              </a:ext>
            </a:extLst>
          </p:cNvPr>
          <p:cNvSpPr/>
          <p:nvPr/>
        </p:nvSpPr>
        <p:spPr>
          <a:xfrm>
            <a:off x="1128522" y="3888562"/>
            <a:ext cx="15849600" cy="9525"/>
          </a:xfrm>
          <a:prstGeom prst="rect">
            <a:avLst/>
          </a:prstGeom>
          <a:solidFill>
            <a:srgbClr val="CDD5DD">
              <a:alpha val="7000"/>
            </a:srgbClr>
          </a:solidFill>
          <a:ln>
            <a:solidFill>
              <a:srgbClr val="CDD5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B6862076-AB93-46F8-9BA5-36F3F40665E6}"/>
              </a:ext>
            </a:extLst>
          </p:cNvPr>
          <p:cNvSpPr/>
          <p:nvPr/>
        </p:nvSpPr>
        <p:spPr>
          <a:xfrm>
            <a:off x="1128522" y="3039547"/>
            <a:ext cx="53340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05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>
              <a:solidFill>
                <a:srgbClr val="305B7C"/>
              </a:solidFill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950C4018-5D07-4844-A479-29E5F175008D}"/>
              </a:ext>
            </a:extLst>
          </p:cNvPr>
          <p:cNvSpPr/>
          <p:nvPr/>
        </p:nvSpPr>
        <p:spPr>
          <a:xfrm>
            <a:off x="1966722" y="3068122"/>
            <a:ext cx="14945942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fraudster uses generative AI to create a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photorealistic synthetic face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or clones a real person’s face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88C82790-1BF8-4A5C-83E2-AB70C4E5B2AF}"/>
              </a:ext>
            </a:extLst>
          </p:cNvPr>
          <p:cNvSpPr/>
          <p:nvPr/>
        </p:nvSpPr>
        <p:spPr>
          <a:xfrm>
            <a:off x="1128522" y="5100817"/>
            <a:ext cx="15849600" cy="9525"/>
          </a:xfrm>
          <a:prstGeom prst="rect">
            <a:avLst/>
          </a:prstGeom>
          <a:solidFill>
            <a:srgbClr val="CDD5DD">
              <a:alpha val="7000"/>
            </a:srgbClr>
          </a:solidFill>
          <a:ln>
            <a:solidFill>
              <a:srgbClr val="CDD5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0DD98A4B-843C-448F-BD9C-403129DFAAF0}"/>
              </a:ext>
            </a:extLst>
          </p:cNvPr>
          <p:cNvSpPr/>
          <p:nvPr/>
        </p:nvSpPr>
        <p:spPr>
          <a:xfrm>
            <a:off x="1128522" y="4251802"/>
            <a:ext cx="53340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05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>
              <a:solidFill>
                <a:srgbClr val="305B7C"/>
              </a:solidFill>
            </a:endParaRPr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842BC78C-3D07-4081-B172-C40EB7D92262}"/>
              </a:ext>
            </a:extLst>
          </p:cNvPr>
          <p:cNvSpPr/>
          <p:nvPr/>
        </p:nvSpPr>
        <p:spPr>
          <a:xfrm>
            <a:off x="1966722" y="4251802"/>
            <a:ext cx="157124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generate a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fake identity document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fabricated credentials that match a real-sounding profile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2" name="Shape 7">
            <a:extLst>
              <a:ext uri="{FF2B5EF4-FFF2-40B4-BE49-F238E27FC236}">
                <a16:creationId xmlns:a16="http://schemas.microsoft.com/office/drawing/2014/main" id="{1A0BD3C4-069F-462F-9480-78C98FD82D92}"/>
              </a:ext>
            </a:extLst>
          </p:cNvPr>
          <p:cNvSpPr/>
          <p:nvPr/>
        </p:nvSpPr>
        <p:spPr>
          <a:xfrm>
            <a:off x="1128522" y="6340932"/>
            <a:ext cx="15849600" cy="9525"/>
          </a:xfrm>
          <a:prstGeom prst="rect">
            <a:avLst/>
          </a:prstGeom>
          <a:solidFill>
            <a:srgbClr val="CDD5DD">
              <a:alpha val="7000"/>
            </a:srgbClr>
          </a:solidFill>
          <a:ln>
            <a:solidFill>
              <a:srgbClr val="CDD5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55743195-1F6C-4E80-AE67-1AD85E94AD8A}"/>
              </a:ext>
            </a:extLst>
          </p:cNvPr>
          <p:cNvSpPr/>
          <p:nvPr/>
        </p:nvSpPr>
        <p:spPr>
          <a:xfrm>
            <a:off x="1128522" y="5477987"/>
            <a:ext cx="53340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05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>
              <a:solidFill>
                <a:srgbClr val="305B7C"/>
              </a:solidFill>
            </a:endParaRPr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5828A17C-7726-444B-993D-2E5B1998E000}"/>
              </a:ext>
            </a:extLst>
          </p:cNvPr>
          <p:cNvSpPr/>
          <p:nvPr/>
        </p:nvSpPr>
        <p:spPr>
          <a:xfrm>
            <a:off x="1966722" y="5464057"/>
            <a:ext cx="15849600" cy="5231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the KYC selfie verification, they route a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camera driver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the platform — feeding a deepfake video stream.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1E2984DD-0D45-45D8-84B6-0EF6350DBD69}"/>
              </a:ext>
            </a:extLst>
          </p:cNvPr>
          <p:cNvSpPr/>
          <p:nvPr/>
        </p:nvSpPr>
        <p:spPr>
          <a:xfrm>
            <a:off x="1128522" y="6875622"/>
            <a:ext cx="53340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05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>
              <a:solidFill>
                <a:srgbClr val="305B7C"/>
              </a:solidFill>
            </a:endParaRPr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31A611F6-9AB4-438E-AD2F-D6C33D5EF00D}"/>
              </a:ext>
            </a:extLst>
          </p:cNvPr>
          <p:cNvSpPr/>
          <p:nvPr/>
        </p:nvSpPr>
        <p:spPr>
          <a:xfrm>
            <a:off x="1966722" y="6704172"/>
            <a:ext cx="15540228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passive liveness checks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cannot distinguish a sophisticated deepfake from a real person. The account is opened. The synthetic identity is inside your system.</a:t>
            </a: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6FD795-17F7-6967-4996-401C519454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200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552FAEA5-EE4E-C8C5-5063-C26FF9AD45CE}"/>
              </a:ext>
            </a:extLst>
          </p:cNvPr>
          <p:cNvSpPr/>
          <p:nvPr/>
        </p:nvSpPr>
        <p:spPr>
          <a:xfrm>
            <a:off x="8991613" y="-5316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079934" y="1938661"/>
            <a:ext cx="9525" cy="7261860"/>
          </a:xfrm>
          <a:prstGeom prst="rect">
            <a:avLst/>
          </a:prstGeom>
          <a:solidFill>
            <a:srgbClr val="09090B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80777" y="3872638"/>
            <a:ext cx="7556636" cy="45719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3C29DC-8865-46AF-AD85-46A75D32CD6B}"/>
              </a:ext>
            </a:extLst>
          </p:cNvPr>
          <p:cNvGrpSpPr/>
          <p:nvPr/>
        </p:nvGrpSpPr>
        <p:grpSpPr>
          <a:xfrm>
            <a:off x="9227114" y="2318585"/>
            <a:ext cx="7783335" cy="1304986"/>
            <a:chOff x="1219200" y="3045499"/>
            <a:chExt cx="7569975" cy="1238250"/>
          </a:xfrm>
        </p:grpSpPr>
        <p:sp>
          <p:nvSpPr>
            <p:cNvPr id="6" name="Text 4"/>
            <p:cNvSpPr/>
            <p:nvPr/>
          </p:nvSpPr>
          <p:spPr>
            <a:xfrm>
              <a:off x="1219200" y="3045499"/>
              <a:ext cx="7569975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00" b="1" kern="0" spc="144" dirty="0">
                  <a:solidFill>
                    <a:srgbClr val="305B7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ACTIVE LIVENESS + INJECTION ATTACK DETECTION</a:t>
              </a:r>
              <a:endParaRPr lang="en-US" sz="1800" dirty="0">
                <a:solidFill>
                  <a:srgbClr val="305B7C"/>
                </a:solidFill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1219200" y="3418879"/>
              <a:ext cx="7569975" cy="86487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l">
                <a:lnSpc>
                  <a:spcPct val="155000"/>
                </a:lnSpc>
                <a:buNone/>
              </a:pPr>
              <a:r>
                <a:rPr lang="en-US" sz="2100" dirty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Not just passive checks — actively detect virtual camera drivers and pre-rendered video feeds.</a:t>
              </a:r>
              <a:endParaRPr lang="en-US" sz="21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8" name="Shape 6"/>
          <p:cNvSpPr/>
          <p:nvPr/>
        </p:nvSpPr>
        <p:spPr>
          <a:xfrm>
            <a:off x="9227114" y="5775903"/>
            <a:ext cx="7556636" cy="45719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CFC72F-CEF1-4058-8570-126CEF8D7565}"/>
              </a:ext>
            </a:extLst>
          </p:cNvPr>
          <p:cNvGrpSpPr/>
          <p:nvPr/>
        </p:nvGrpSpPr>
        <p:grpSpPr>
          <a:xfrm>
            <a:off x="9227114" y="4131640"/>
            <a:ext cx="7783335" cy="1304986"/>
            <a:chOff x="1219200" y="4680942"/>
            <a:chExt cx="7569975" cy="1238250"/>
          </a:xfrm>
        </p:grpSpPr>
        <p:sp>
          <p:nvSpPr>
            <p:cNvPr id="9" name="Text 7"/>
            <p:cNvSpPr/>
            <p:nvPr/>
          </p:nvSpPr>
          <p:spPr>
            <a:xfrm>
              <a:off x="1219200" y="4680942"/>
              <a:ext cx="7569975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00" b="1" kern="0" spc="144" dirty="0">
                  <a:solidFill>
                    <a:srgbClr val="305B7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ADVANCED DOCUMENT FORENSICS</a:t>
              </a:r>
              <a:endParaRPr lang="en-US" sz="1800" dirty="0">
                <a:solidFill>
                  <a:srgbClr val="305B7C"/>
                </a:solidFill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1219200" y="5054322"/>
              <a:ext cx="7569975" cy="86487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l">
                <a:lnSpc>
                  <a:spcPct val="155000"/>
                </a:lnSpc>
                <a:buNone/>
              </a:pPr>
              <a:r>
                <a:rPr lang="en-US" sz="2100" dirty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Assess metadata, rendering artifacts, and lighting inconsistencies invisible to the human eye.</a:t>
              </a:r>
              <a:endParaRPr lang="en-US" sz="21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1" name="Shape 9"/>
          <p:cNvSpPr/>
          <p:nvPr/>
        </p:nvSpPr>
        <p:spPr>
          <a:xfrm>
            <a:off x="9227114" y="7519349"/>
            <a:ext cx="7556636" cy="45719"/>
          </a:xfrm>
          <a:prstGeom prst="rect">
            <a:avLst/>
          </a:prstGeom>
          <a:solidFill>
            <a:srgbClr val="09090B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29B489-F64F-4A7F-92C6-27CA5F7E3D12}"/>
              </a:ext>
            </a:extLst>
          </p:cNvPr>
          <p:cNvGrpSpPr/>
          <p:nvPr/>
        </p:nvGrpSpPr>
        <p:grpSpPr>
          <a:xfrm>
            <a:off x="9227114" y="5944695"/>
            <a:ext cx="7783335" cy="1304986"/>
            <a:chOff x="1219200" y="6498312"/>
            <a:chExt cx="7569975" cy="1238250"/>
          </a:xfrm>
        </p:grpSpPr>
        <p:sp>
          <p:nvSpPr>
            <p:cNvPr id="12" name="Text 10"/>
            <p:cNvSpPr/>
            <p:nvPr/>
          </p:nvSpPr>
          <p:spPr>
            <a:xfrm>
              <a:off x="1219200" y="6498312"/>
              <a:ext cx="7569975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00" b="1" kern="0" spc="144" dirty="0">
                  <a:solidFill>
                    <a:srgbClr val="305B7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DEVICE &amp; SESSION INTELLIGENCE</a:t>
              </a:r>
              <a:endParaRPr lang="en-US" sz="1800" dirty="0">
                <a:solidFill>
                  <a:srgbClr val="305B7C"/>
                </a:solidFill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219200" y="6871692"/>
              <a:ext cx="7569975" cy="86487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l">
                <a:lnSpc>
                  <a:spcPct val="155000"/>
                </a:lnSpc>
                <a:buNone/>
              </a:pPr>
              <a:r>
                <a:rPr lang="en-US" sz="2100" dirty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Flag when the same device fingerprint appears across multiple "different" users.</a:t>
              </a:r>
              <a:endParaRPr lang="en-US" sz="21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D4F715F-84B1-4A15-AC67-CE1EF63E2DF1}"/>
              </a:ext>
            </a:extLst>
          </p:cNvPr>
          <p:cNvGrpSpPr/>
          <p:nvPr/>
        </p:nvGrpSpPr>
        <p:grpSpPr>
          <a:xfrm>
            <a:off x="9227114" y="7757748"/>
            <a:ext cx="7783335" cy="1304985"/>
            <a:chOff x="1219200" y="8315683"/>
            <a:chExt cx="7569975" cy="1238249"/>
          </a:xfrm>
        </p:grpSpPr>
        <p:sp>
          <p:nvSpPr>
            <p:cNvPr id="14" name="Text 12"/>
            <p:cNvSpPr/>
            <p:nvPr/>
          </p:nvSpPr>
          <p:spPr>
            <a:xfrm>
              <a:off x="1219200" y="8315683"/>
              <a:ext cx="7569975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00" b="1" kern="0" spc="144" dirty="0">
                  <a:solidFill>
                    <a:srgbClr val="305B7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CONTINUOUS MODEL UPDATES</a:t>
              </a:r>
              <a:endParaRPr lang="en-US" sz="1800" dirty="0">
                <a:solidFill>
                  <a:srgbClr val="305B7C"/>
                </a:solidFill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1219200" y="8689062"/>
              <a:ext cx="7569975" cy="86487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l">
                <a:lnSpc>
                  <a:spcPct val="155000"/>
                </a:lnSpc>
                <a:buNone/>
              </a:pPr>
              <a:r>
                <a:rPr lang="en-US" sz="2100" dirty="0">
                  <a:solidFill>
                    <a:schemeClr val="bg2">
                      <a:lumMod val="25000"/>
                    </a:scheme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Your IDV provider should retrain against current fraud tactics— not outdated datasets.</a:t>
              </a:r>
              <a:endParaRPr lang="en-US" sz="21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2" name="Text 0">
            <a:extLst>
              <a:ext uri="{FF2B5EF4-FFF2-40B4-BE49-F238E27FC236}">
                <a16:creationId xmlns:a16="http://schemas.microsoft.com/office/drawing/2014/main" id="{58BC3150-31CD-468F-8E8F-B194A15AFBAE}"/>
              </a:ext>
            </a:extLst>
          </p:cNvPr>
          <p:cNvSpPr/>
          <p:nvPr/>
        </p:nvSpPr>
        <p:spPr>
          <a:xfrm>
            <a:off x="955250" y="1983305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WHAT THE MARKET REQUIRES NOW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12BBC070-C293-46D7-BA6A-CCFCEB0D846B}"/>
              </a:ext>
            </a:extLst>
          </p:cNvPr>
          <p:cNvSpPr/>
          <p:nvPr/>
        </p:nvSpPr>
        <p:spPr>
          <a:xfrm>
            <a:off x="981456" y="2628823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Multi-Layer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4400" b="1" kern="0" cap="all" spc="-102" dirty="0" err="1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DefenCe</a:t>
            </a:r>
            <a:endParaRPr lang="en-US" sz="4400" b="1" kern="0" cap="all" spc="-102" dirty="0">
              <a:solidFill>
                <a:srgbClr val="305B7C"/>
              </a:solidFill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E535FD-A0D2-E18F-B752-618A08408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49" name="Text 15">
            <a:extLst>
              <a:ext uri="{FF2B5EF4-FFF2-40B4-BE49-F238E27FC236}">
                <a16:creationId xmlns:a16="http://schemas.microsoft.com/office/drawing/2014/main" id="{932B07AA-4044-C4B4-343E-3E26DFC5EEBB}"/>
              </a:ext>
            </a:extLst>
          </p:cNvPr>
          <p:cNvSpPr/>
          <p:nvPr/>
        </p:nvSpPr>
        <p:spPr>
          <a:xfrm>
            <a:off x="1550587" y="6298244"/>
            <a:ext cx="6471171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00" kern="0" spc="72" dirty="0">
                <a:solidFill>
                  <a:schemeClr val="bg2">
                    <a:lumMod val="25000"/>
                  </a:schemeClr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question is no longer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Satoshi" pitchFamily="50" charset="0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755EB384-4677-849C-4920-FAB9D545D300}"/>
              </a:ext>
            </a:extLst>
          </p:cNvPr>
          <p:cNvSpPr/>
          <p:nvPr/>
        </p:nvSpPr>
        <p:spPr>
          <a:xfrm>
            <a:off x="1550587" y="6785924"/>
            <a:ext cx="6471171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000" i="1" dirty="0">
                <a:solidFill>
                  <a:schemeClr val="bg2">
                    <a:lumMod val="25000"/>
                  </a:schemeClr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"Do we need multi-layer IDV?"</a:t>
            </a:r>
            <a:endParaRPr lang="en-US" sz="3000" dirty="0">
              <a:solidFill>
                <a:schemeClr val="bg2">
                  <a:lumMod val="25000"/>
                </a:schemeClr>
              </a:solidFill>
              <a:latin typeface="Satoshi" pitchFamily="50" charset="0"/>
            </a:endParaRPr>
          </a:p>
        </p:txBody>
      </p:sp>
      <p:sp>
        <p:nvSpPr>
          <p:cNvPr id="51" name="Shape 17">
            <a:extLst>
              <a:ext uri="{FF2B5EF4-FFF2-40B4-BE49-F238E27FC236}">
                <a16:creationId xmlns:a16="http://schemas.microsoft.com/office/drawing/2014/main" id="{9D285997-2DC3-5A3A-519B-BED13C77BAA2}"/>
              </a:ext>
            </a:extLst>
          </p:cNvPr>
          <p:cNvSpPr/>
          <p:nvPr/>
        </p:nvSpPr>
        <p:spPr>
          <a:xfrm>
            <a:off x="1550587" y="7509824"/>
            <a:ext cx="6282690" cy="9525"/>
          </a:xfrm>
          <a:prstGeom prst="rect">
            <a:avLst/>
          </a:prstGeom>
          <a:solidFill>
            <a:srgbClr val="305B7C">
              <a:alpha val="45000"/>
            </a:srgbClr>
          </a:solidFill>
          <a:ln>
            <a:solidFill>
              <a:srgbClr val="305B7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18">
            <a:extLst>
              <a:ext uri="{FF2B5EF4-FFF2-40B4-BE49-F238E27FC236}">
                <a16:creationId xmlns:a16="http://schemas.microsoft.com/office/drawing/2014/main" id="{C0005D6A-9807-12BC-7549-38E7916E756B}"/>
              </a:ext>
            </a:extLst>
          </p:cNvPr>
          <p:cNvSpPr/>
          <p:nvPr/>
        </p:nvSpPr>
        <p:spPr>
          <a:xfrm>
            <a:off x="1550587" y="7786049"/>
            <a:ext cx="6471171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00" b="1" kern="0" spc="7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It is</a:t>
            </a:r>
            <a:endParaRPr lang="en-US" sz="2000" b="1" dirty="0">
              <a:solidFill>
                <a:srgbClr val="305B7C"/>
              </a:solidFill>
              <a:latin typeface="Satoshi" pitchFamily="50" charset="0"/>
            </a:endParaRPr>
          </a:p>
        </p:txBody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2A10EFA8-C49D-63B2-E4C8-110FD4AB7413}"/>
              </a:ext>
            </a:extLst>
          </p:cNvPr>
          <p:cNvSpPr/>
          <p:nvPr/>
        </p:nvSpPr>
        <p:spPr>
          <a:xfrm>
            <a:off x="1550587" y="8273729"/>
            <a:ext cx="6471171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"How quickly can we implement it?"</a:t>
            </a:r>
            <a:endParaRPr lang="en-US" sz="3000" b="1" dirty="0">
              <a:solidFill>
                <a:srgbClr val="305B7C"/>
              </a:solidFill>
              <a:latin typeface="Satosh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619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1">
            <a:extLst>
              <a:ext uri="{FF2B5EF4-FFF2-40B4-BE49-F238E27FC236}">
                <a16:creationId xmlns:a16="http://schemas.microsoft.com/office/drawing/2014/main" id="{8DEAEC5F-435F-47AC-9BC5-D8561665C79C}"/>
              </a:ext>
            </a:extLst>
          </p:cNvPr>
          <p:cNvSpPr/>
          <p:nvPr/>
        </p:nvSpPr>
        <p:spPr>
          <a:xfrm>
            <a:off x="955250" y="1969616"/>
            <a:ext cx="5344160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Key Takeaways</a:t>
            </a: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1FC30434-6E0A-422A-B71F-0E97FDCA5C2E}"/>
              </a:ext>
            </a:extLst>
          </p:cNvPr>
          <p:cNvSpPr/>
          <p:nvPr/>
        </p:nvSpPr>
        <p:spPr>
          <a:xfrm>
            <a:off x="1219200" y="4666715"/>
            <a:ext cx="12675527" cy="9525"/>
          </a:xfrm>
          <a:prstGeom prst="rect">
            <a:avLst/>
          </a:prstGeom>
          <a:solidFill>
            <a:srgbClr val="FAF9F6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3CCF5F7F-39F6-4CB7-9134-A15EF8B9F324}"/>
              </a:ext>
            </a:extLst>
          </p:cNvPr>
          <p:cNvSpPr/>
          <p:nvPr/>
        </p:nvSpPr>
        <p:spPr>
          <a:xfrm>
            <a:off x="1219200" y="3479900"/>
            <a:ext cx="45719" cy="939165"/>
          </a:xfrm>
          <a:prstGeom prst="rect">
            <a:avLst/>
          </a:prstGeom>
          <a:solidFill>
            <a:srgbClr val="305B7C"/>
          </a:solidFill>
          <a:ln>
            <a:solidFill>
              <a:srgbClr val="305B7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4AA7990A-BC7B-4355-85D8-2342FC781797}"/>
              </a:ext>
            </a:extLst>
          </p:cNvPr>
          <p:cNvSpPr/>
          <p:nvPr/>
        </p:nvSpPr>
        <p:spPr>
          <a:xfrm>
            <a:off x="1552575" y="3460850"/>
            <a:ext cx="12773025" cy="9772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100" b="1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IDV is a strategic capability </a:t>
            </a:r>
            <a:endParaRPr lang="fa-IR" sz="21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45000"/>
              </a:lnSpc>
              <a:buNone/>
            </a:pP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an administrative function. Higher conversion, lower fraud losses, stronger regulatory standing.</a:t>
            </a:r>
            <a:endParaRPr lang="en-US" sz="25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Shape 7">
            <a:extLst>
              <a:ext uri="{FF2B5EF4-FFF2-40B4-BE49-F238E27FC236}">
                <a16:creationId xmlns:a16="http://schemas.microsoft.com/office/drawing/2014/main" id="{87ABD63B-3E5D-44EE-B4ED-99286FCB1156}"/>
              </a:ext>
            </a:extLst>
          </p:cNvPr>
          <p:cNvSpPr/>
          <p:nvPr/>
        </p:nvSpPr>
        <p:spPr>
          <a:xfrm>
            <a:off x="1219200" y="6146900"/>
            <a:ext cx="12675527" cy="9525"/>
          </a:xfrm>
          <a:prstGeom prst="rect">
            <a:avLst/>
          </a:prstGeom>
          <a:solidFill>
            <a:srgbClr val="FAF9F6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8">
            <a:extLst>
              <a:ext uri="{FF2B5EF4-FFF2-40B4-BE49-F238E27FC236}">
                <a16:creationId xmlns:a16="http://schemas.microsoft.com/office/drawing/2014/main" id="{40FA5EA5-C37D-44A0-B29A-41D665DEA74E}"/>
              </a:ext>
            </a:extLst>
          </p:cNvPr>
          <p:cNvSpPr/>
          <p:nvPr/>
        </p:nvSpPr>
        <p:spPr>
          <a:xfrm>
            <a:off x="1219200" y="4960085"/>
            <a:ext cx="45719" cy="939165"/>
          </a:xfrm>
          <a:prstGeom prst="rect">
            <a:avLst/>
          </a:prstGeom>
          <a:solidFill>
            <a:srgbClr val="305B7C"/>
          </a:solidFill>
          <a:ln>
            <a:solidFill>
              <a:srgbClr val="305B7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43921B56-4665-4775-A527-09DCA49ECE8E}"/>
              </a:ext>
            </a:extLst>
          </p:cNvPr>
          <p:cNvSpPr/>
          <p:nvPr/>
        </p:nvSpPr>
        <p:spPr>
          <a:xfrm>
            <a:off x="1552575" y="4941035"/>
            <a:ext cx="12773025" cy="9772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100" b="1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is advancing rapidly </a:t>
            </a:r>
            <a:endParaRPr lang="fa-IR" sz="2100" b="1" dirty="0">
              <a:solidFill>
                <a:srgbClr val="305B7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45000"/>
              </a:lnSpc>
              <a:buNone/>
            </a:pP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NFC, biometrics, and digital wallets are converging toward higher assurance with less friction.</a:t>
            </a:r>
            <a:endParaRPr lang="en-US" sz="25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8" name="Shape 10">
            <a:extLst>
              <a:ext uri="{FF2B5EF4-FFF2-40B4-BE49-F238E27FC236}">
                <a16:creationId xmlns:a16="http://schemas.microsoft.com/office/drawing/2014/main" id="{B139CF81-7D78-4731-979F-A1F66798DC7C}"/>
              </a:ext>
            </a:extLst>
          </p:cNvPr>
          <p:cNvSpPr/>
          <p:nvPr/>
        </p:nvSpPr>
        <p:spPr>
          <a:xfrm>
            <a:off x="1219200" y="7627085"/>
            <a:ext cx="12675527" cy="9525"/>
          </a:xfrm>
          <a:prstGeom prst="rect">
            <a:avLst/>
          </a:prstGeom>
          <a:solidFill>
            <a:srgbClr val="FAF9F6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11">
            <a:extLst>
              <a:ext uri="{FF2B5EF4-FFF2-40B4-BE49-F238E27FC236}">
                <a16:creationId xmlns:a16="http://schemas.microsoft.com/office/drawing/2014/main" id="{0B9FC1C7-2EBE-4AD9-9E98-2720995111DE}"/>
              </a:ext>
            </a:extLst>
          </p:cNvPr>
          <p:cNvSpPr/>
          <p:nvPr/>
        </p:nvSpPr>
        <p:spPr>
          <a:xfrm>
            <a:off x="1219200" y="6440270"/>
            <a:ext cx="45719" cy="939165"/>
          </a:xfrm>
          <a:prstGeom prst="rect">
            <a:avLst/>
          </a:prstGeom>
          <a:solidFill>
            <a:srgbClr val="305B7C"/>
          </a:solidFill>
          <a:ln>
            <a:solidFill>
              <a:srgbClr val="305B7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651785E9-2752-466C-8625-BF68F8DCD8EA}"/>
              </a:ext>
            </a:extLst>
          </p:cNvPr>
          <p:cNvSpPr/>
          <p:nvPr/>
        </p:nvSpPr>
        <p:spPr>
          <a:xfrm>
            <a:off x="1552575" y="6421220"/>
            <a:ext cx="12773025" cy="9772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100" b="1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fraud landscape is escalating equally rapidly </a:t>
            </a:r>
            <a:endParaRPr lang="fa-IR" sz="2100" b="1" dirty="0">
              <a:solidFill>
                <a:srgbClr val="305B7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45000"/>
              </a:lnSpc>
              <a:buNone/>
            </a:pPr>
            <a:r>
              <a:rPr lang="fa-IR" sz="1900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deepfakes and synthetic identities mean multi-layer IDV is no longer optional.</a:t>
            </a:r>
            <a:endParaRPr lang="en-US" sz="19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1" name="Shape 13">
            <a:extLst>
              <a:ext uri="{FF2B5EF4-FFF2-40B4-BE49-F238E27FC236}">
                <a16:creationId xmlns:a16="http://schemas.microsoft.com/office/drawing/2014/main" id="{B6B6E321-0694-43A7-8E24-5EA9946AD572}"/>
              </a:ext>
            </a:extLst>
          </p:cNvPr>
          <p:cNvSpPr/>
          <p:nvPr/>
        </p:nvSpPr>
        <p:spPr>
          <a:xfrm>
            <a:off x="1219200" y="7920455"/>
            <a:ext cx="45719" cy="939165"/>
          </a:xfrm>
          <a:prstGeom prst="rect">
            <a:avLst/>
          </a:prstGeom>
          <a:solidFill>
            <a:srgbClr val="305B7C"/>
          </a:solidFill>
          <a:ln>
            <a:solidFill>
              <a:srgbClr val="305B7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14">
            <a:extLst>
              <a:ext uri="{FF2B5EF4-FFF2-40B4-BE49-F238E27FC236}">
                <a16:creationId xmlns:a16="http://schemas.microsoft.com/office/drawing/2014/main" id="{CE93F26E-6491-48B5-80B5-CAEC58C90890}"/>
              </a:ext>
            </a:extLst>
          </p:cNvPr>
          <p:cNvSpPr/>
          <p:nvPr/>
        </p:nvSpPr>
        <p:spPr>
          <a:xfrm>
            <a:off x="1552575" y="7901405"/>
            <a:ext cx="12773025" cy="9772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100" b="1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Regulation is </a:t>
            </a:r>
            <a:r>
              <a:rPr lang="en-US" sz="2100" b="1" dirty="0" err="1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crystallising</a:t>
            </a:r>
            <a:r>
              <a:rPr lang="fa-IR" sz="2100" b="1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</a:p>
          <a:p>
            <a:pPr marL="0" indent="0" algn="l">
              <a:lnSpc>
                <a:spcPct val="145000"/>
              </a:lnSpc>
              <a:buNone/>
            </a:pPr>
            <a:r>
              <a:rPr lang="en-US" sz="19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eIDAS</a:t>
            </a:r>
            <a:r>
              <a:rPr lang="en-US" sz="19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2.0, UK Trust Framework, FATF guidelines. Your IDV infrastructure must be built to meet these standards now</a:t>
            </a:r>
            <a:r>
              <a:rPr lang="en-US" sz="1900" dirty="0">
                <a:solidFill>
                  <a:srgbClr val="7089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550" dirty="0">
              <a:solidFill>
                <a:srgbClr val="7089A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EAEA27-308A-479A-AD3A-08B7D0C3AA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D16A4D-49AD-4B74-BDDA-2E24CB49CD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74315"/>
          <a:stretch/>
        </p:blipFill>
        <p:spPr>
          <a:xfrm>
            <a:off x="13589917" y="0"/>
            <a:ext cx="4696305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60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7070BA">
                <a:alpha val="60000"/>
              </a:srgbClr>
            </a:gs>
            <a:gs pos="0">
              <a:srgbClr val="F8FBFF">
                <a:alpha val="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460B2C-5B01-4D18-8C05-0B4EC3C70558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316548" y="4330374"/>
            <a:ext cx="9314301" cy="2417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Identity Verification Is No Longer What It Was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A6FCA0-BE4F-428D-B4DB-024824D554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371FF7-3D8E-44A1-9A06-B4BF01FF6D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74" b="72630"/>
          <a:stretch/>
        </p:blipFill>
        <p:spPr>
          <a:xfrm>
            <a:off x="-229239" y="7050672"/>
            <a:ext cx="5334639" cy="32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74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7070BA">
                <a:alpha val="60000"/>
              </a:srgbClr>
            </a:gs>
            <a:gs pos="0">
              <a:srgbClr val="F8FBFF">
                <a:alpha val="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BE6F1C4-4D22-4FA5-A877-6C73513623F3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8AB4AF12-F825-49E9-BE38-67C6469A1BB3}"/>
              </a:ext>
            </a:extLst>
          </p:cNvPr>
          <p:cNvSpPr/>
          <p:nvPr/>
        </p:nvSpPr>
        <p:spPr>
          <a:xfrm>
            <a:off x="1066033" y="2020788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OPENING REALITY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DC192D20-E78A-4CE8-B8EC-DCECD3C448E3}"/>
              </a:ext>
            </a:extLst>
          </p:cNvPr>
          <p:cNvSpPr/>
          <p:nvPr/>
        </p:nvSpPr>
        <p:spPr>
          <a:xfrm>
            <a:off x="1066033" y="2622767"/>
            <a:ext cx="16325088" cy="9191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Onboarding Was Optimized for Speed,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Not Risk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BB83784-91A8-42C3-A65B-517299425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24" name="Shape 21">
            <a:extLst>
              <a:ext uri="{FF2B5EF4-FFF2-40B4-BE49-F238E27FC236}">
                <a16:creationId xmlns:a16="http://schemas.microsoft.com/office/drawing/2014/main" id="{EE3DC5F2-D40F-4ED5-B6D9-A6E41D60EBE9}"/>
              </a:ext>
            </a:extLst>
          </p:cNvPr>
          <p:cNvSpPr/>
          <p:nvPr/>
        </p:nvSpPr>
        <p:spPr>
          <a:xfrm>
            <a:off x="1219200" y="8193762"/>
            <a:ext cx="16058388" cy="1112520"/>
          </a:xfrm>
          <a:prstGeom prst="rect">
            <a:avLst/>
          </a:prstGeom>
          <a:solidFill>
            <a:srgbClr val="305B7C">
              <a:alpha val="6000"/>
            </a:srgbClr>
          </a:solidFill>
          <a:ln/>
        </p:spPr>
        <p:txBody>
          <a:bodyPr/>
          <a:lstStyle/>
          <a:p>
            <a:endParaRPr lang="en-NL"/>
          </a:p>
        </p:txBody>
      </p:sp>
      <p:sp>
        <p:nvSpPr>
          <p:cNvPr id="36" name="Shape 22">
            <a:extLst>
              <a:ext uri="{FF2B5EF4-FFF2-40B4-BE49-F238E27FC236}">
                <a16:creationId xmlns:a16="http://schemas.microsoft.com/office/drawing/2014/main" id="{EE9CF15D-830D-4437-A2B6-BF0973AFCC1A}"/>
              </a:ext>
            </a:extLst>
          </p:cNvPr>
          <p:cNvSpPr/>
          <p:nvPr/>
        </p:nvSpPr>
        <p:spPr>
          <a:xfrm>
            <a:off x="1219200" y="8193762"/>
            <a:ext cx="15240" cy="111252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NL"/>
          </a:p>
        </p:txBody>
      </p:sp>
      <p:sp>
        <p:nvSpPr>
          <p:cNvPr id="41" name="Text 23">
            <a:extLst>
              <a:ext uri="{FF2B5EF4-FFF2-40B4-BE49-F238E27FC236}">
                <a16:creationId xmlns:a16="http://schemas.microsoft.com/office/drawing/2014/main" id="{8E6CE2BD-DF7A-4968-A380-C8853C03E532}"/>
              </a:ext>
            </a:extLst>
          </p:cNvPr>
          <p:cNvSpPr/>
          <p:nvPr/>
        </p:nvSpPr>
        <p:spPr>
          <a:xfrm>
            <a:off x="1501140" y="8555993"/>
            <a:ext cx="15776448" cy="3880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Fraud today is not ONLY about hacking your system. It is ALSO about behaving exactly as your system expects. They pass it.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F291E49-812A-4CC7-ACDE-14AEEF8EBFA7}"/>
              </a:ext>
            </a:extLst>
          </p:cNvPr>
          <p:cNvGrpSpPr/>
          <p:nvPr/>
        </p:nvGrpSpPr>
        <p:grpSpPr>
          <a:xfrm>
            <a:off x="3184704" y="4253333"/>
            <a:ext cx="11521364" cy="3228975"/>
            <a:chOff x="3184704" y="4161834"/>
            <a:chExt cx="11521364" cy="322897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1B045C4-5C36-4904-8BFA-920CD57BF787}"/>
                </a:ext>
              </a:extLst>
            </p:cNvPr>
            <p:cNvGrpSpPr/>
            <p:nvPr/>
          </p:nvGrpSpPr>
          <p:grpSpPr>
            <a:xfrm>
              <a:off x="3184704" y="4523784"/>
              <a:ext cx="3328035" cy="2867025"/>
              <a:chOff x="1219200" y="4613077"/>
              <a:chExt cx="3328035" cy="2867025"/>
            </a:xfrm>
          </p:grpSpPr>
          <p:sp>
            <p:nvSpPr>
              <p:cNvPr id="43" name="Text 4">
                <a:extLst>
                  <a:ext uri="{FF2B5EF4-FFF2-40B4-BE49-F238E27FC236}">
                    <a16:creationId xmlns:a16="http://schemas.microsoft.com/office/drawing/2014/main" id="{4D47ABAF-1143-4B0E-BE23-50F8D9F9BCC0}"/>
                  </a:ext>
                </a:extLst>
              </p:cNvPr>
              <p:cNvSpPr/>
              <p:nvPr/>
            </p:nvSpPr>
            <p:spPr>
              <a:xfrm>
                <a:off x="1219200" y="4613077"/>
                <a:ext cx="3328035" cy="6477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sz="2800" b="1" kern="0" spc="-48" dirty="0">
                    <a:solidFill>
                      <a:srgbClr val="305B7C"/>
                    </a:solidFill>
                    <a:latin typeface="Satoshi 2 Medium" panose="020B0604020202020204" charset="0"/>
                    <a:ea typeface="Georgia" pitchFamily="34" charset="-122"/>
                    <a:cs typeface="Georgia" pitchFamily="34" charset="-120"/>
                  </a:rPr>
                  <a:t>The Shift</a:t>
                </a:r>
              </a:p>
            </p:txBody>
          </p:sp>
          <p:sp>
            <p:nvSpPr>
              <p:cNvPr id="44" name="Text 5">
                <a:extLst>
                  <a:ext uri="{FF2B5EF4-FFF2-40B4-BE49-F238E27FC236}">
                    <a16:creationId xmlns:a16="http://schemas.microsoft.com/office/drawing/2014/main" id="{88BC25CC-FF07-4569-A5AE-1FA8C0BB531D}"/>
                  </a:ext>
                </a:extLst>
              </p:cNvPr>
              <p:cNvSpPr/>
              <p:nvPr/>
            </p:nvSpPr>
            <p:spPr>
              <a:xfrm>
                <a:off x="1219200" y="5375077"/>
                <a:ext cx="3328034" cy="2105025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55000"/>
                  </a:lnSpc>
                  <a:buNone/>
                </a:pPr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  <a:latin typeface="Satoshi "/>
                    <a:ea typeface="Arial" pitchFamily="34" charset="-122"/>
                    <a:cs typeface="Arial" pitchFamily="34" charset="-120"/>
                  </a:rPr>
                  <a:t>Twenty years ago, onboarding was physical &amp; secure. Today it’s digital, remote, and set up for speed.</a:t>
                </a:r>
                <a:endParaRPr lang="en-US" dirty="0">
                  <a:solidFill>
                    <a:schemeClr val="bg2">
                      <a:lumMod val="25000"/>
                    </a:schemeClr>
                  </a:solidFill>
                  <a:latin typeface="Satoshi 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8364AAC-81CC-4280-B514-DF990CA9C33F}"/>
                </a:ext>
              </a:extLst>
            </p:cNvPr>
            <p:cNvGrpSpPr/>
            <p:nvPr/>
          </p:nvGrpSpPr>
          <p:grpSpPr>
            <a:xfrm>
              <a:off x="7259572" y="4523784"/>
              <a:ext cx="3288564" cy="2867025"/>
              <a:chOff x="5562600" y="4613077"/>
              <a:chExt cx="3288564" cy="2867025"/>
            </a:xfrm>
          </p:grpSpPr>
          <p:sp>
            <p:nvSpPr>
              <p:cNvPr id="46" name="Text 7">
                <a:extLst>
                  <a:ext uri="{FF2B5EF4-FFF2-40B4-BE49-F238E27FC236}">
                    <a16:creationId xmlns:a16="http://schemas.microsoft.com/office/drawing/2014/main" id="{6E60AB83-23F0-4177-AC4E-4AEC21857655}"/>
                  </a:ext>
                </a:extLst>
              </p:cNvPr>
              <p:cNvSpPr/>
              <p:nvPr/>
            </p:nvSpPr>
            <p:spPr>
              <a:xfrm>
                <a:off x="5562600" y="4613077"/>
                <a:ext cx="3288564" cy="6477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sz="2800" b="1" kern="0" spc="-48" dirty="0">
                    <a:solidFill>
                      <a:srgbClr val="305B7C"/>
                    </a:solidFill>
                    <a:latin typeface="Satoshi 2 Medium" panose="020B0604020202020204" charset="0"/>
                    <a:ea typeface="Georgia" pitchFamily="34" charset="-122"/>
                    <a:cs typeface="Georgia" pitchFamily="34" charset="-120"/>
                  </a:rPr>
                  <a:t>The Blind Spot</a:t>
                </a:r>
              </a:p>
            </p:txBody>
          </p:sp>
          <p:sp>
            <p:nvSpPr>
              <p:cNvPr id="47" name="Text 8">
                <a:extLst>
                  <a:ext uri="{FF2B5EF4-FFF2-40B4-BE49-F238E27FC236}">
                    <a16:creationId xmlns:a16="http://schemas.microsoft.com/office/drawing/2014/main" id="{63EFE60E-DFC1-43AB-AB07-FA101B37BE1B}"/>
                  </a:ext>
                </a:extLst>
              </p:cNvPr>
              <p:cNvSpPr/>
              <p:nvPr/>
            </p:nvSpPr>
            <p:spPr>
              <a:xfrm>
                <a:off x="5562600" y="5375077"/>
                <a:ext cx="3288564" cy="2105025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55000"/>
                  </a:lnSpc>
                  <a:buNone/>
                </a:pPr>
                <a:r>
                  <a:rPr lang="en-US" dirty="0">
                    <a:latin typeface="Satoshi" pitchFamily="50" charset="0"/>
                  </a:rPr>
                  <a:t>Easier onboarding enabled smarter fraud. Users don’t hack systems, They learn to pass them.</a:t>
                </a:r>
              </a:p>
            </p:txBody>
          </p:sp>
        </p:grpSp>
        <p:sp>
          <p:nvSpPr>
            <p:cNvPr id="49" name="Shape 3">
              <a:extLst>
                <a:ext uri="{FF2B5EF4-FFF2-40B4-BE49-F238E27FC236}">
                  <a16:creationId xmlns:a16="http://schemas.microsoft.com/office/drawing/2014/main" id="{0BA9DAF6-FC48-459B-A1E6-EF87A89FBBAA}"/>
                </a:ext>
              </a:extLst>
            </p:cNvPr>
            <p:cNvSpPr/>
            <p:nvPr/>
          </p:nvSpPr>
          <p:spPr>
            <a:xfrm>
              <a:off x="6881393" y="4161834"/>
              <a:ext cx="9525" cy="3228975"/>
            </a:xfrm>
            <a:prstGeom prst="rect">
              <a:avLst/>
            </a:prstGeom>
            <a:solidFill>
              <a:srgbClr val="09090B">
                <a:alpha val="8000"/>
              </a:srgbClr>
            </a:solidFill>
            <a:ln/>
          </p:spPr>
          <p:txBody>
            <a:bodyPr/>
            <a:lstStyle/>
            <a:p>
              <a:endParaRPr lang="en-NL"/>
            </a:p>
          </p:txBody>
        </p:sp>
        <p:sp>
          <p:nvSpPr>
            <p:cNvPr id="50" name="Shape 6">
              <a:extLst>
                <a:ext uri="{FF2B5EF4-FFF2-40B4-BE49-F238E27FC236}">
                  <a16:creationId xmlns:a16="http://schemas.microsoft.com/office/drawing/2014/main" id="{7B195DD4-A2EB-4993-9AAD-C3DAC68C0074}"/>
                </a:ext>
              </a:extLst>
            </p:cNvPr>
            <p:cNvSpPr/>
            <p:nvPr/>
          </p:nvSpPr>
          <p:spPr>
            <a:xfrm>
              <a:off x="10916790" y="4161834"/>
              <a:ext cx="9525" cy="3228975"/>
            </a:xfrm>
            <a:prstGeom prst="rect">
              <a:avLst/>
            </a:prstGeom>
            <a:solidFill>
              <a:srgbClr val="09090B">
                <a:alpha val="8000"/>
              </a:srgbClr>
            </a:solidFill>
            <a:ln/>
          </p:spPr>
          <p:txBody>
            <a:bodyPr/>
            <a:lstStyle/>
            <a:p>
              <a:endParaRPr lang="en-NL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51C180F-88FB-4D85-BB9D-FD70CA42BE30}"/>
                </a:ext>
              </a:extLst>
            </p:cNvPr>
            <p:cNvGrpSpPr/>
            <p:nvPr/>
          </p:nvGrpSpPr>
          <p:grpSpPr>
            <a:xfrm>
              <a:off x="11294969" y="4523784"/>
              <a:ext cx="3411099" cy="2867025"/>
              <a:chOff x="9524999" y="4613077"/>
              <a:chExt cx="3411099" cy="2867025"/>
            </a:xfrm>
          </p:grpSpPr>
          <p:sp>
            <p:nvSpPr>
              <p:cNvPr id="53" name="Text 10">
                <a:extLst>
                  <a:ext uri="{FF2B5EF4-FFF2-40B4-BE49-F238E27FC236}">
                    <a16:creationId xmlns:a16="http://schemas.microsoft.com/office/drawing/2014/main" id="{4BF84AEF-B19C-44EE-BBF7-241211E6AF27}"/>
                  </a:ext>
                </a:extLst>
              </p:cNvPr>
              <p:cNvSpPr/>
              <p:nvPr/>
            </p:nvSpPr>
            <p:spPr>
              <a:xfrm>
                <a:off x="9525000" y="4613077"/>
                <a:ext cx="3288564" cy="6477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sz="2800" b="1" kern="0" spc="-48" dirty="0">
                    <a:solidFill>
                      <a:srgbClr val="305B7C"/>
                    </a:solidFill>
                    <a:latin typeface="Satoshi 2 Medium" panose="020B0604020202020204" charset="0"/>
                    <a:ea typeface="Georgia" pitchFamily="34" charset="-122"/>
                    <a:cs typeface="Georgia" pitchFamily="34" charset="-120"/>
                  </a:rPr>
                  <a:t>The Core Problem</a:t>
                </a:r>
              </a:p>
            </p:txBody>
          </p:sp>
          <p:sp>
            <p:nvSpPr>
              <p:cNvPr id="54" name="Text 11">
                <a:extLst>
                  <a:ext uri="{FF2B5EF4-FFF2-40B4-BE49-F238E27FC236}">
                    <a16:creationId xmlns:a16="http://schemas.microsoft.com/office/drawing/2014/main" id="{790DB78E-994A-490D-ADC1-501FB39A48F1}"/>
                  </a:ext>
                </a:extLst>
              </p:cNvPr>
              <p:cNvSpPr/>
              <p:nvPr/>
            </p:nvSpPr>
            <p:spPr>
              <a:xfrm>
                <a:off x="9524999" y="5375077"/>
                <a:ext cx="3411099" cy="2105025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55000"/>
                  </a:lnSpc>
                  <a:buNone/>
                </a:pPr>
                <a:r>
                  <a:rPr lang="en-US" b="1" dirty="0">
                    <a:solidFill>
                      <a:schemeClr val="bg2">
                        <a:lumMod val="2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Compliance isn’t security</a:t>
                </a:r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.</a:t>
                </a:r>
                <a:r>
                  <a:rPr lang="fa-IR" dirty="0">
                    <a:solidFill>
                      <a:schemeClr val="bg2">
                        <a:lumMod val="2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 </a:t>
                </a:r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Systems can work as designed and still be exploited by sophisticated fraud.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0811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7070BA">
                <a:alpha val="60000"/>
              </a:srgbClr>
            </a:gs>
            <a:gs pos="0">
              <a:srgbClr val="F8FBFF">
                <a:alpha val="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0">
            <a:extLst>
              <a:ext uri="{FF2B5EF4-FFF2-40B4-BE49-F238E27FC236}">
                <a16:creationId xmlns:a16="http://schemas.microsoft.com/office/drawing/2014/main" id="{8AB4AF12-F825-49E9-BE38-67C6469A1BB3}"/>
              </a:ext>
            </a:extLst>
          </p:cNvPr>
          <p:cNvSpPr/>
          <p:nvPr/>
        </p:nvSpPr>
        <p:spPr>
          <a:xfrm>
            <a:off x="1066033" y="4378394"/>
            <a:ext cx="5847385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Three Real Cases 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DC192D20-E78A-4CE8-B8EC-DCECD3C448E3}"/>
              </a:ext>
            </a:extLst>
          </p:cNvPr>
          <p:cNvSpPr/>
          <p:nvPr/>
        </p:nvSpPr>
        <p:spPr>
          <a:xfrm>
            <a:off x="1066033" y="4980372"/>
            <a:ext cx="5847385" cy="1644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Where </a:t>
            </a:r>
            <a:r>
              <a:rPr lang="en-US" sz="4400" b="1" kern="0" cap="all" spc="-102" dirty="0">
                <a:solidFill>
                  <a:srgbClr val="2B4E6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Fraud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Passed the System!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BB83784-91A8-42C3-A65B-517299425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27" name="Text 4">
            <a:extLst>
              <a:ext uri="{FF2B5EF4-FFF2-40B4-BE49-F238E27FC236}">
                <a16:creationId xmlns:a16="http://schemas.microsoft.com/office/drawing/2014/main" id="{82D720EF-A139-428E-9E27-9F006D109C6A}"/>
              </a:ext>
            </a:extLst>
          </p:cNvPr>
          <p:cNvSpPr/>
          <p:nvPr/>
        </p:nvSpPr>
        <p:spPr>
          <a:xfrm>
            <a:off x="7476594" y="3532014"/>
            <a:ext cx="948743" cy="8010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6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C4FCDC3-0B91-4C2D-A246-7B7A8D83C877}"/>
              </a:ext>
            </a:extLst>
          </p:cNvPr>
          <p:cNvGrpSpPr/>
          <p:nvPr/>
        </p:nvGrpSpPr>
        <p:grpSpPr>
          <a:xfrm>
            <a:off x="8572500" y="3510335"/>
            <a:ext cx="9349740" cy="844453"/>
            <a:chOff x="2476500" y="4713881"/>
            <a:chExt cx="9349740" cy="844453"/>
          </a:xfrm>
        </p:grpSpPr>
        <p:sp>
          <p:nvSpPr>
            <p:cNvPr id="25" name="Text 4">
              <a:extLst>
                <a:ext uri="{FF2B5EF4-FFF2-40B4-BE49-F238E27FC236}">
                  <a16:creationId xmlns:a16="http://schemas.microsoft.com/office/drawing/2014/main" id="{7717CB51-84C5-4C2A-AFE3-58161870B87F}"/>
                </a:ext>
              </a:extLst>
            </p:cNvPr>
            <p:cNvSpPr/>
            <p:nvPr/>
          </p:nvSpPr>
          <p:spPr>
            <a:xfrm>
              <a:off x="2476500" y="4713881"/>
              <a:ext cx="8010901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2400" b="1" kern="0" spc="144" dirty="0">
                  <a:solidFill>
                    <a:srgbClr val="2B4E6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Dutch Neobank</a:t>
              </a:r>
            </a:p>
          </p:txBody>
        </p:sp>
        <p:sp>
          <p:nvSpPr>
            <p:cNvPr id="34" name="Text 4">
              <a:extLst>
                <a:ext uri="{FF2B5EF4-FFF2-40B4-BE49-F238E27FC236}">
                  <a16:creationId xmlns:a16="http://schemas.microsoft.com/office/drawing/2014/main" id="{F510C8F1-EC82-4E5F-B6C4-D223589D5DB9}"/>
                </a:ext>
              </a:extLst>
            </p:cNvPr>
            <p:cNvSpPr/>
            <p:nvPr/>
          </p:nvSpPr>
          <p:spPr>
            <a:xfrm>
              <a:off x="2476500" y="5223054"/>
              <a:ext cx="9349740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900" kern="0" spc="144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Skipped liveness + weak ID checks </a:t>
              </a:r>
              <a:r>
                <a:rPr lang="en-US" sz="1900" b="1" kern="0" spc="144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→ fraudsters created mule accounts.</a:t>
              </a: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746C7B-3D1E-4E04-94B2-77D7CB098D8E}"/>
              </a:ext>
            </a:extLst>
          </p:cNvPr>
          <p:cNvCxnSpPr/>
          <p:nvPr/>
        </p:nvCxnSpPr>
        <p:spPr>
          <a:xfrm>
            <a:off x="7589520" y="4840066"/>
            <a:ext cx="9860280" cy="0"/>
          </a:xfrm>
          <a:prstGeom prst="line">
            <a:avLst/>
          </a:prstGeom>
          <a:ln w="9525" cap="flat" cmpd="sng" algn="ctr">
            <a:solidFill>
              <a:srgbClr val="9196C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0" name="Text 4">
            <a:extLst>
              <a:ext uri="{FF2B5EF4-FFF2-40B4-BE49-F238E27FC236}">
                <a16:creationId xmlns:a16="http://schemas.microsoft.com/office/drawing/2014/main" id="{99AFA6F2-9249-4CEC-8F32-951813E51976}"/>
              </a:ext>
            </a:extLst>
          </p:cNvPr>
          <p:cNvSpPr/>
          <p:nvPr/>
        </p:nvSpPr>
        <p:spPr>
          <a:xfrm>
            <a:off x="7459797" y="5315095"/>
            <a:ext cx="948743" cy="8010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6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CAB0243-DC98-43F1-914C-D705EE2048CC}"/>
              </a:ext>
            </a:extLst>
          </p:cNvPr>
          <p:cNvGrpSpPr/>
          <p:nvPr/>
        </p:nvGrpSpPr>
        <p:grpSpPr>
          <a:xfrm>
            <a:off x="8555703" y="5293416"/>
            <a:ext cx="9046497" cy="844453"/>
            <a:chOff x="2476500" y="4713881"/>
            <a:chExt cx="9046497" cy="844453"/>
          </a:xfrm>
        </p:grpSpPr>
        <p:sp>
          <p:nvSpPr>
            <p:cNvPr id="62" name="Text 4">
              <a:extLst>
                <a:ext uri="{FF2B5EF4-FFF2-40B4-BE49-F238E27FC236}">
                  <a16:creationId xmlns:a16="http://schemas.microsoft.com/office/drawing/2014/main" id="{B1BDF745-6754-45B6-8051-6D24D05AC545}"/>
                </a:ext>
              </a:extLst>
            </p:cNvPr>
            <p:cNvSpPr/>
            <p:nvPr/>
          </p:nvSpPr>
          <p:spPr>
            <a:xfrm>
              <a:off x="2476500" y="4713881"/>
              <a:ext cx="8010901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2400" b="1" kern="0" spc="144" dirty="0">
                  <a:solidFill>
                    <a:srgbClr val="2B4E6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Major Dutch Bank</a:t>
              </a:r>
            </a:p>
          </p:txBody>
        </p:sp>
        <p:sp>
          <p:nvSpPr>
            <p:cNvPr id="63" name="Text 4">
              <a:extLst>
                <a:ext uri="{FF2B5EF4-FFF2-40B4-BE49-F238E27FC236}">
                  <a16:creationId xmlns:a16="http://schemas.microsoft.com/office/drawing/2014/main" id="{F445DD8B-92E3-48C1-A26D-BE84F2DB974D}"/>
                </a:ext>
              </a:extLst>
            </p:cNvPr>
            <p:cNvSpPr/>
            <p:nvPr/>
          </p:nvSpPr>
          <p:spPr>
            <a:xfrm>
              <a:off x="2476500" y="5223054"/>
              <a:ext cx="9046497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900" kern="0" spc="144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Fake IDs passed verification </a:t>
              </a:r>
              <a:r>
                <a:rPr lang="en-US" sz="1900" b="1" kern="0" spc="144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→ 46 accounts used for fraud.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20A83C1-B413-4E61-9C58-2E7A11A9AC51}"/>
              </a:ext>
            </a:extLst>
          </p:cNvPr>
          <p:cNvCxnSpPr/>
          <p:nvPr/>
        </p:nvCxnSpPr>
        <p:spPr>
          <a:xfrm>
            <a:off x="7572723" y="6623147"/>
            <a:ext cx="9860280" cy="0"/>
          </a:xfrm>
          <a:prstGeom prst="line">
            <a:avLst/>
          </a:prstGeom>
          <a:ln w="9525" cap="flat" cmpd="sng" algn="ctr">
            <a:solidFill>
              <a:srgbClr val="9196C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6" name="Text 4">
            <a:extLst>
              <a:ext uri="{FF2B5EF4-FFF2-40B4-BE49-F238E27FC236}">
                <a16:creationId xmlns:a16="http://schemas.microsoft.com/office/drawing/2014/main" id="{C72C2933-C950-43E8-B0C7-370E3DC9B9DE}"/>
              </a:ext>
            </a:extLst>
          </p:cNvPr>
          <p:cNvSpPr/>
          <p:nvPr/>
        </p:nvSpPr>
        <p:spPr>
          <a:xfrm>
            <a:off x="7443000" y="7098176"/>
            <a:ext cx="948743" cy="8010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05B7C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600" dirty="0">
              <a:solidFill>
                <a:srgbClr val="305B7C"/>
              </a:solidFill>
              <a:latin typeface="Georgia" panose="02040502050405020303" pitchFamily="18" charset="0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916B91B-F55C-453F-84B1-E4A8DB3B9F09}"/>
              </a:ext>
            </a:extLst>
          </p:cNvPr>
          <p:cNvGrpSpPr/>
          <p:nvPr/>
        </p:nvGrpSpPr>
        <p:grpSpPr>
          <a:xfrm>
            <a:off x="8538906" y="7076497"/>
            <a:ext cx="9046497" cy="844453"/>
            <a:chOff x="2476500" y="4713881"/>
            <a:chExt cx="9046497" cy="844453"/>
          </a:xfrm>
        </p:grpSpPr>
        <p:sp>
          <p:nvSpPr>
            <p:cNvPr id="68" name="Text 4">
              <a:extLst>
                <a:ext uri="{FF2B5EF4-FFF2-40B4-BE49-F238E27FC236}">
                  <a16:creationId xmlns:a16="http://schemas.microsoft.com/office/drawing/2014/main" id="{11E0F2A1-4842-44D9-9684-A49E94F54575}"/>
                </a:ext>
              </a:extLst>
            </p:cNvPr>
            <p:cNvSpPr/>
            <p:nvPr/>
          </p:nvSpPr>
          <p:spPr>
            <a:xfrm>
              <a:off x="2476500" y="4713881"/>
              <a:ext cx="8010901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2400" b="1" kern="0" spc="144" dirty="0">
                  <a:solidFill>
                    <a:srgbClr val="2B4E6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Fintech — Synthetic Identities</a:t>
              </a:r>
            </a:p>
          </p:txBody>
        </p:sp>
        <p:sp>
          <p:nvSpPr>
            <p:cNvPr id="69" name="Text 4">
              <a:extLst>
                <a:ext uri="{FF2B5EF4-FFF2-40B4-BE49-F238E27FC236}">
                  <a16:creationId xmlns:a16="http://schemas.microsoft.com/office/drawing/2014/main" id="{52D2623A-E1AE-46A7-B43F-C1321C60D54C}"/>
                </a:ext>
              </a:extLst>
            </p:cNvPr>
            <p:cNvSpPr/>
            <p:nvPr/>
          </p:nvSpPr>
          <p:spPr>
            <a:xfrm>
              <a:off x="2476500" y="5223054"/>
              <a:ext cx="9046497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900" kern="0" spc="144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Smooth UX enabled advanced synthetic identity fraud before detection.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334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DE970DFD-267C-4D70-AAA0-112D8F180F2E}"/>
              </a:ext>
            </a:extLst>
          </p:cNvPr>
          <p:cNvSpPr/>
          <p:nvPr/>
        </p:nvSpPr>
        <p:spPr>
          <a:xfrm>
            <a:off x="981456" y="1903314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CORE CHALLENGE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B611B06-D8A1-4F35-AD6B-5BD13E349099}"/>
              </a:ext>
            </a:extLst>
          </p:cNvPr>
          <p:cNvSpPr/>
          <p:nvPr/>
        </p:nvSpPr>
        <p:spPr>
          <a:xfrm>
            <a:off x="981456" y="2505294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Onboarding Is Caught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Between Two Objectives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328017-993E-4EDA-B7AA-0EF5BE90A034}"/>
              </a:ext>
            </a:extLst>
          </p:cNvPr>
          <p:cNvSpPr/>
          <p:nvPr/>
        </p:nvSpPr>
        <p:spPr>
          <a:xfrm rot="16200000">
            <a:off x="-201733" y="5346482"/>
            <a:ext cx="3520440" cy="737592"/>
          </a:xfrm>
          <a:prstGeom prst="roundRect">
            <a:avLst/>
          </a:prstGeom>
          <a:solidFill>
            <a:srgbClr val="2B4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cap="all" dirty="0">
                <a:solidFill>
                  <a:schemeClr val="bg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Conversion</a:t>
            </a:r>
            <a:endParaRPr lang="en-US" sz="2100" b="1" cap="all" dirty="0">
              <a:solidFill>
                <a:schemeClr val="bg1"/>
              </a:solidFill>
              <a:latin typeface="Satoshi" pitchFamily="50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81D29C2-7CD4-456D-895A-10DACFD20BC6}"/>
              </a:ext>
            </a:extLst>
          </p:cNvPr>
          <p:cNvSpPr/>
          <p:nvPr/>
        </p:nvSpPr>
        <p:spPr>
          <a:xfrm rot="16200000">
            <a:off x="7934486" y="5352575"/>
            <a:ext cx="3520440" cy="737592"/>
          </a:xfrm>
          <a:prstGeom prst="roundRect">
            <a:avLst/>
          </a:prstGeom>
          <a:solidFill>
            <a:srgbClr val="FF4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Risk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07D002-459D-4956-AA34-254A043BE2DA}"/>
              </a:ext>
            </a:extLst>
          </p:cNvPr>
          <p:cNvGrpSpPr/>
          <p:nvPr/>
        </p:nvGrpSpPr>
        <p:grpSpPr>
          <a:xfrm>
            <a:off x="2054733" y="4535366"/>
            <a:ext cx="7051334" cy="2359825"/>
            <a:chOff x="2147126" y="4502173"/>
            <a:chExt cx="7772400" cy="235982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FA00AD-D4CA-4495-AE5F-BAE9EA7B850C}"/>
                </a:ext>
              </a:extLst>
            </p:cNvPr>
            <p:cNvSpPr txBox="1"/>
            <p:nvPr/>
          </p:nvSpPr>
          <p:spPr>
            <a:xfrm>
              <a:off x="2147126" y="4502173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Businesses want customers to sign up quickly and easily.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1782A45-B224-4E3F-9C2B-6C206A70BDAB}"/>
                </a:ext>
              </a:extLst>
            </p:cNvPr>
            <p:cNvSpPr txBox="1"/>
            <p:nvPr/>
          </p:nvSpPr>
          <p:spPr>
            <a:xfrm>
              <a:off x="2147126" y="5160541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>
                  <a:solidFill>
                    <a:srgbClr val="4B5F71"/>
                  </a:solidFill>
                  <a:latin typeface="Satoshi" pitchFamily="50" charset="0"/>
                </a:rPr>
                <a:t>Every extra step in onboarding reduces completion rates.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6C8BF2-5F46-4AAC-B1BE-717B817443BA}"/>
                </a:ext>
              </a:extLst>
            </p:cNvPr>
            <p:cNvSpPr txBox="1"/>
            <p:nvPr/>
          </p:nvSpPr>
          <p:spPr>
            <a:xfrm>
              <a:off x="2147126" y="5818909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>
                  <a:solidFill>
                    <a:srgbClr val="4B5F71"/>
                  </a:solidFill>
                  <a:latin typeface="Satoshi" pitchFamily="50" charset="0"/>
                </a:rPr>
                <a:t>Companies compete on speed of becoming a customer.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C2E81AF-2B1B-46E2-9CA8-F709837F029F}"/>
                </a:ext>
              </a:extLst>
            </p:cNvPr>
            <p:cNvSpPr txBox="1"/>
            <p:nvPr/>
          </p:nvSpPr>
          <p:spPr>
            <a:xfrm>
              <a:off x="2147126" y="6477277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>
                  <a:solidFill>
                    <a:srgbClr val="4B5F71"/>
                  </a:solidFill>
                  <a:latin typeface="Satoshi" pitchFamily="50" charset="0"/>
                </a:rPr>
                <a:t>Less friction → higher conversion — but more exposure to fraud.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86D4CB6-FBDC-47EC-AA72-E50957ECAD26}"/>
              </a:ext>
            </a:extLst>
          </p:cNvPr>
          <p:cNvGrpSpPr/>
          <p:nvPr/>
        </p:nvGrpSpPr>
        <p:grpSpPr>
          <a:xfrm>
            <a:off x="10190952" y="4541459"/>
            <a:ext cx="6907357" cy="2359825"/>
            <a:chOff x="10190952" y="4508269"/>
            <a:chExt cx="6907357" cy="235982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8CE32F-DA81-49C1-9603-9F4DE45567C1}"/>
                </a:ext>
              </a:extLst>
            </p:cNvPr>
            <p:cNvSpPr txBox="1"/>
            <p:nvPr/>
          </p:nvSpPr>
          <p:spPr>
            <a:xfrm>
              <a:off x="10190952" y="4508269"/>
              <a:ext cx="6907357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Fraud, synthetic identities, and regulatory non-compliance.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148996-885A-4238-8F24-A09B85B50B34}"/>
                </a:ext>
              </a:extLst>
            </p:cNvPr>
            <p:cNvSpPr txBox="1"/>
            <p:nvPr/>
          </p:nvSpPr>
          <p:spPr>
            <a:xfrm>
              <a:off x="10190952" y="5166637"/>
              <a:ext cx="6907357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More friction → less fraud — but lower conversion rates.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073E9C-4656-46E1-92CE-6237889C91C5}"/>
                </a:ext>
              </a:extLst>
            </p:cNvPr>
            <p:cNvSpPr txBox="1"/>
            <p:nvPr/>
          </p:nvSpPr>
          <p:spPr>
            <a:xfrm>
              <a:off x="10190952" y="5825005"/>
              <a:ext cx="6907357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>
                  <a:solidFill>
                    <a:srgbClr val="4B5F71"/>
                  </a:solidFill>
                  <a:latin typeface="Satoshi" pitchFamily="50" charset="0"/>
                </a:rPr>
                <a:t>Different users carry fundamentally different risk levels.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DB99EF-DB2C-44EC-8F15-EB93CF1A849E}"/>
                </a:ext>
              </a:extLst>
            </p:cNvPr>
            <p:cNvSpPr txBox="1"/>
            <p:nvPr/>
          </p:nvSpPr>
          <p:spPr>
            <a:xfrm>
              <a:off x="10190952" y="6483373"/>
              <a:ext cx="6907357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>
                  <a:solidFill>
                    <a:srgbClr val="4B5F71"/>
                  </a:solidFill>
                  <a:latin typeface="Satoshi" pitchFamily="50" charset="0"/>
                </a:rPr>
                <a:t>A returning customer ≠ a new user from a high-risk geography.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122BE2-C879-49B4-AA51-50772B28E39C}"/>
              </a:ext>
            </a:extLst>
          </p:cNvPr>
          <p:cNvGrpSpPr/>
          <p:nvPr/>
        </p:nvGrpSpPr>
        <p:grpSpPr>
          <a:xfrm>
            <a:off x="1219200" y="8193762"/>
            <a:ext cx="16058388" cy="1112520"/>
            <a:chOff x="1219200" y="8193762"/>
            <a:chExt cx="16058388" cy="1112520"/>
          </a:xfrm>
        </p:grpSpPr>
        <p:sp>
          <p:nvSpPr>
            <p:cNvPr id="44" name="Shape 21">
              <a:extLst>
                <a:ext uri="{FF2B5EF4-FFF2-40B4-BE49-F238E27FC236}">
                  <a16:creationId xmlns:a16="http://schemas.microsoft.com/office/drawing/2014/main" id="{1AEB479A-891F-4847-8B55-94E58E190AE1}"/>
                </a:ext>
              </a:extLst>
            </p:cNvPr>
            <p:cNvSpPr/>
            <p:nvPr/>
          </p:nvSpPr>
          <p:spPr>
            <a:xfrm>
              <a:off x="1219200" y="8193762"/>
              <a:ext cx="16058388" cy="1112520"/>
            </a:xfrm>
            <a:prstGeom prst="rect">
              <a:avLst/>
            </a:prstGeom>
            <a:solidFill>
              <a:srgbClr val="305B7C">
                <a:alpha val="6000"/>
              </a:srgbClr>
            </a:solidFill>
            <a:ln/>
          </p:spPr>
          <p:txBody>
            <a:bodyPr/>
            <a:lstStyle/>
            <a:p>
              <a:endParaRPr lang="en-NL"/>
            </a:p>
          </p:txBody>
        </p:sp>
        <p:sp>
          <p:nvSpPr>
            <p:cNvPr id="45" name="Shape 22">
              <a:extLst>
                <a:ext uri="{FF2B5EF4-FFF2-40B4-BE49-F238E27FC236}">
                  <a16:creationId xmlns:a16="http://schemas.microsoft.com/office/drawing/2014/main" id="{397877C1-15F7-4CC5-9798-5D03E42EFCFB}"/>
                </a:ext>
              </a:extLst>
            </p:cNvPr>
            <p:cNvSpPr/>
            <p:nvPr/>
          </p:nvSpPr>
          <p:spPr>
            <a:xfrm>
              <a:off x="1219200" y="8193762"/>
              <a:ext cx="15240" cy="1112520"/>
            </a:xfrm>
            <a:prstGeom prst="rect">
              <a:avLst/>
            </a:prstGeom>
            <a:solidFill>
              <a:srgbClr val="305B7C"/>
            </a:solidFill>
            <a:ln/>
          </p:spPr>
          <p:txBody>
            <a:bodyPr/>
            <a:lstStyle/>
            <a:p>
              <a:endParaRPr lang="en-NL"/>
            </a:p>
          </p:txBody>
        </p:sp>
        <p:sp>
          <p:nvSpPr>
            <p:cNvPr id="46" name="Text 23">
              <a:extLst>
                <a:ext uri="{FF2B5EF4-FFF2-40B4-BE49-F238E27FC236}">
                  <a16:creationId xmlns:a16="http://schemas.microsoft.com/office/drawing/2014/main" id="{97223B32-E673-448E-A209-E935D627E13A}"/>
                </a:ext>
              </a:extLst>
            </p:cNvPr>
            <p:cNvSpPr/>
            <p:nvPr/>
          </p:nvSpPr>
          <p:spPr>
            <a:xfrm>
              <a:off x="1501140" y="8374878"/>
              <a:ext cx="15776448" cy="750289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lnSpc>
                  <a:spcPct val="160000"/>
                </a:lnSpc>
                <a:buNone/>
              </a:pPr>
              <a:r>
                <a:rPr lang="en-US" sz="1600" b="1" dirty="0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Modern solution: Manage BOTH dynamically. One static onboarding flow for everyone is exactly what fraudsters exploit — once they learn how to pass it, they repeat it at scale.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4972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DE970DFD-267C-4D70-AAA0-112D8F180F2E}"/>
              </a:ext>
            </a:extLst>
          </p:cNvPr>
          <p:cNvSpPr/>
          <p:nvPr/>
        </p:nvSpPr>
        <p:spPr>
          <a:xfrm>
            <a:off x="981456" y="1903314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THE SOLUTION DESIGN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B611B06-D8A1-4F35-AD6B-5BD13E349099}"/>
              </a:ext>
            </a:extLst>
          </p:cNvPr>
          <p:cNvSpPr/>
          <p:nvPr/>
        </p:nvSpPr>
        <p:spPr>
          <a:xfrm>
            <a:off x="981456" y="2505294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Risk-Based Onboarding: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Adapt to the User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44" name="Shape 21">
            <a:extLst>
              <a:ext uri="{FF2B5EF4-FFF2-40B4-BE49-F238E27FC236}">
                <a16:creationId xmlns:a16="http://schemas.microsoft.com/office/drawing/2014/main" id="{1AEB479A-891F-4847-8B55-94E58E190AE1}"/>
              </a:ext>
            </a:extLst>
          </p:cNvPr>
          <p:cNvSpPr/>
          <p:nvPr/>
        </p:nvSpPr>
        <p:spPr>
          <a:xfrm>
            <a:off x="1219200" y="8396837"/>
            <a:ext cx="16058388" cy="1112520"/>
          </a:xfrm>
          <a:prstGeom prst="rect">
            <a:avLst/>
          </a:prstGeom>
          <a:solidFill>
            <a:srgbClr val="305B7C">
              <a:alpha val="6000"/>
            </a:srgbClr>
          </a:solidFill>
          <a:ln/>
        </p:spPr>
        <p:txBody>
          <a:bodyPr/>
          <a:lstStyle/>
          <a:p>
            <a:endParaRPr lang="en-NL"/>
          </a:p>
        </p:txBody>
      </p:sp>
      <p:sp>
        <p:nvSpPr>
          <p:cNvPr id="45" name="Shape 22">
            <a:extLst>
              <a:ext uri="{FF2B5EF4-FFF2-40B4-BE49-F238E27FC236}">
                <a16:creationId xmlns:a16="http://schemas.microsoft.com/office/drawing/2014/main" id="{397877C1-15F7-4CC5-9798-5D03E42EFCFB}"/>
              </a:ext>
            </a:extLst>
          </p:cNvPr>
          <p:cNvSpPr/>
          <p:nvPr/>
        </p:nvSpPr>
        <p:spPr>
          <a:xfrm>
            <a:off x="1219200" y="8396837"/>
            <a:ext cx="15240" cy="1112520"/>
          </a:xfrm>
          <a:prstGeom prst="rect">
            <a:avLst/>
          </a:prstGeom>
          <a:solidFill>
            <a:srgbClr val="305B7C"/>
          </a:solidFill>
          <a:ln/>
        </p:spPr>
        <p:txBody>
          <a:bodyPr/>
          <a:lstStyle/>
          <a:p>
            <a:endParaRPr lang="en-NL"/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97223B32-E673-448E-A209-E935D627E13A}"/>
              </a:ext>
            </a:extLst>
          </p:cNvPr>
          <p:cNvSpPr/>
          <p:nvPr/>
        </p:nvSpPr>
        <p:spPr>
          <a:xfrm>
            <a:off x="1501140" y="8577953"/>
            <a:ext cx="15776448" cy="7502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b="1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Once fraudsters learn how to pass a static flow, they scale it. Dynamic onboarding breaks that pattern — low-risk users move fast, higher-risk users face appropriate friction.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00075C-17AB-416E-8446-2B227FEF3DF5}"/>
              </a:ext>
            </a:extLst>
          </p:cNvPr>
          <p:cNvGrpSpPr/>
          <p:nvPr/>
        </p:nvGrpSpPr>
        <p:grpSpPr>
          <a:xfrm>
            <a:off x="2877270" y="4906728"/>
            <a:ext cx="5364480" cy="732193"/>
            <a:chOff x="1234440" y="4373118"/>
            <a:chExt cx="7772400" cy="73219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AD238FB-2899-4760-99DF-73796FA65048}"/>
                </a:ext>
              </a:extLst>
            </p:cNvPr>
            <p:cNvSpPr txBox="1"/>
            <p:nvPr/>
          </p:nvSpPr>
          <p:spPr>
            <a:xfrm>
              <a:off x="1234440" y="4373118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1" i="0" dirty="0">
                  <a:solidFill>
                    <a:srgbClr val="305B7C"/>
                  </a:solidFill>
                  <a:latin typeface="Satoshi" pitchFamily="50" charset="0"/>
                </a:rPr>
                <a:t>Returning customer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88348F-6403-4DDE-ACAF-6FF327802EB7}"/>
                </a:ext>
              </a:extLst>
            </p:cNvPr>
            <p:cNvSpPr txBox="1"/>
            <p:nvPr/>
          </p:nvSpPr>
          <p:spPr>
            <a:xfrm>
              <a:off x="1234440" y="4720590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Consistent behavioral history with your platform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44B05BA-155F-4452-833E-A575ACABC20F}"/>
              </a:ext>
            </a:extLst>
          </p:cNvPr>
          <p:cNvGrpSpPr/>
          <p:nvPr/>
        </p:nvGrpSpPr>
        <p:grpSpPr>
          <a:xfrm>
            <a:off x="2877269" y="5843838"/>
            <a:ext cx="5608403" cy="732193"/>
            <a:chOff x="1234439" y="5607558"/>
            <a:chExt cx="8387934" cy="73219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1A739A-AAAE-4612-80DD-D8FD34FA8589}"/>
                </a:ext>
              </a:extLst>
            </p:cNvPr>
            <p:cNvSpPr txBox="1"/>
            <p:nvPr/>
          </p:nvSpPr>
          <p:spPr>
            <a:xfrm>
              <a:off x="1234440" y="5607558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1" i="0" dirty="0">
                  <a:solidFill>
                    <a:srgbClr val="305B7C"/>
                  </a:solidFill>
                  <a:latin typeface="Satoshi" pitchFamily="50" charset="0"/>
                </a:rPr>
                <a:t>Known device &amp; location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05458A7-5904-4707-BAD9-B7FE7DED3632}"/>
                </a:ext>
              </a:extLst>
            </p:cNvPr>
            <p:cNvSpPr txBox="1"/>
            <p:nvPr/>
          </p:nvSpPr>
          <p:spPr>
            <a:xfrm>
              <a:off x="1234439" y="5955030"/>
              <a:ext cx="8387934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No anomalies in environment or network signals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2D7DA5B-6EA3-489F-B240-CE8D4DF1A4FB}"/>
              </a:ext>
            </a:extLst>
          </p:cNvPr>
          <p:cNvGrpSpPr/>
          <p:nvPr/>
        </p:nvGrpSpPr>
        <p:grpSpPr>
          <a:xfrm>
            <a:off x="2877270" y="6780948"/>
            <a:ext cx="5989320" cy="1024580"/>
            <a:chOff x="1234440" y="6841998"/>
            <a:chExt cx="7772400" cy="10245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97149A-AFA6-443E-B469-7DD8FD733FCA}"/>
                </a:ext>
              </a:extLst>
            </p:cNvPr>
            <p:cNvSpPr txBox="1"/>
            <p:nvPr/>
          </p:nvSpPr>
          <p:spPr>
            <a:xfrm>
              <a:off x="1234440" y="6841998"/>
              <a:ext cx="777240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1" i="0" dirty="0">
                  <a:solidFill>
                    <a:srgbClr val="9196C5"/>
                  </a:solidFill>
                  <a:latin typeface="Satoshi" pitchFamily="50" charset="0"/>
                </a:rPr>
                <a:t>Result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F7D5FE-DA13-4448-AB83-82E46194D8BF}"/>
                </a:ext>
              </a:extLst>
            </p:cNvPr>
            <p:cNvSpPr txBox="1"/>
            <p:nvPr/>
          </p:nvSpPr>
          <p:spPr>
            <a:xfrm>
              <a:off x="1234440" y="7189470"/>
              <a:ext cx="777240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Minimal steps, fast approval, high conversion maintained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3A84E1C-3B5D-4A8A-8A31-0A8BCCF3193B}"/>
              </a:ext>
            </a:extLst>
          </p:cNvPr>
          <p:cNvSpPr/>
          <p:nvPr/>
        </p:nvSpPr>
        <p:spPr>
          <a:xfrm>
            <a:off x="2669036" y="3834195"/>
            <a:ext cx="6197554" cy="649907"/>
          </a:xfrm>
          <a:prstGeom prst="roundRect">
            <a:avLst/>
          </a:prstGeom>
          <a:solidFill>
            <a:srgbClr val="2B4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latin typeface="Satoshi" pitchFamily="50" charset="0"/>
              </a:rPr>
              <a:t>LOW-RISK USER  →  Fast flow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3B615C6-3CC3-4833-BEBD-43B20259B5D2}"/>
              </a:ext>
            </a:extLst>
          </p:cNvPr>
          <p:cNvSpPr/>
          <p:nvPr/>
        </p:nvSpPr>
        <p:spPr>
          <a:xfrm>
            <a:off x="9421410" y="3834195"/>
            <a:ext cx="6197554" cy="649907"/>
          </a:xfrm>
          <a:prstGeom prst="roundRect">
            <a:avLst/>
          </a:prstGeom>
          <a:solidFill>
            <a:srgbClr val="2B4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latin typeface="Satoshi" pitchFamily="50" charset="0"/>
              </a:rPr>
              <a:t>HIGH-RISK USER  →  Additional steps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60E112A-487F-4C31-833B-9111F62F0B0E}"/>
              </a:ext>
            </a:extLst>
          </p:cNvPr>
          <p:cNvGrpSpPr/>
          <p:nvPr/>
        </p:nvGrpSpPr>
        <p:grpSpPr>
          <a:xfrm>
            <a:off x="9839372" y="4906728"/>
            <a:ext cx="5494991" cy="732193"/>
            <a:chOff x="8181219" y="4965354"/>
            <a:chExt cx="7827263" cy="73219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0BA53E6-8EFB-4860-8764-56EB91B5EE6D}"/>
                </a:ext>
              </a:extLst>
            </p:cNvPr>
            <p:cNvSpPr txBox="1"/>
            <p:nvPr/>
          </p:nvSpPr>
          <p:spPr>
            <a:xfrm>
              <a:off x="8181219" y="4965354"/>
              <a:ext cx="7827263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1" i="0" dirty="0">
                  <a:solidFill>
                    <a:srgbClr val="305B7C"/>
                  </a:solidFill>
                  <a:latin typeface="Satoshi" pitchFamily="50" charset="0"/>
                </a:rPr>
                <a:t>New user, high-risk geography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0F0DB3E-CF46-47E0-9D43-D9900A455C4E}"/>
                </a:ext>
              </a:extLst>
            </p:cNvPr>
            <p:cNvSpPr txBox="1"/>
            <p:nvPr/>
          </p:nvSpPr>
          <p:spPr>
            <a:xfrm>
              <a:off x="8181219" y="5312826"/>
              <a:ext cx="7827263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Unfamiliar device, VPN or TOR detected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C249683-0B77-453B-B690-FC543FB095B8}"/>
              </a:ext>
            </a:extLst>
          </p:cNvPr>
          <p:cNvGrpSpPr/>
          <p:nvPr/>
        </p:nvGrpSpPr>
        <p:grpSpPr>
          <a:xfrm>
            <a:off x="9839372" y="5843838"/>
            <a:ext cx="5494991" cy="732193"/>
            <a:chOff x="8181219" y="6199794"/>
            <a:chExt cx="7827263" cy="73219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7CA9D1E-8A99-4519-8745-E964F19B73B7}"/>
                </a:ext>
              </a:extLst>
            </p:cNvPr>
            <p:cNvSpPr txBox="1"/>
            <p:nvPr/>
          </p:nvSpPr>
          <p:spPr>
            <a:xfrm>
              <a:off x="8181219" y="6199794"/>
              <a:ext cx="7827263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1" i="0" dirty="0">
                  <a:solidFill>
                    <a:srgbClr val="305B7C"/>
                  </a:solidFill>
                  <a:latin typeface="Satoshi" pitchFamily="50" charset="0"/>
                </a:rPr>
                <a:t>Behavioral anomalies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B6AC0B-56D4-4491-BD66-4CBEEC544004}"/>
                </a:ext>
              </a:extLst>
            </p:cNvPr>
            <p:cNvSpPr txBox="1"/>
            <p:nvPr/>
          </p:nvSpPr>
          <p:spPr>
            <a:xfrm>
              <a:off x="8181219" y="6547266"/>
              <a:ext cx="7827263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Click patterns, session behavior outside norms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7A92B86-CACE-42E5-B3B2-674267E7C39E}"/>
              </a:ext>
            </a:extLst>
          </p:cNvPr>
          <p:cNvGrpSpPr/>
          <p:nvPr/>
        </p:nvGrpSpPr>
        <p:grpSpPr>
          <a:xfrm>
            <a:off x="9839372" y="6780948"/>
            <a:ext cx="5494991" cy="1024580"/>
            <a:chOff x="8181219" y="7434234"/>
            <a:chExt cx="7827263" cy="102458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0EC0F3E-565B-49DB-8C68-3BFBC69A9130}"/>
                </a:ext>
              </a:extLst>
            </p:cNvPr>
            <p:cNvSpPr txBox="1"/>
            <p:nvPr/>
          </p:nvSpPr>
          <p:spPr>
            <a:xfrm>
              <a:off x="8181219" y="7434234"/>
              <a:ext cx="7827263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1" i="0" dirty="0">
                  <a:solidFill>
                    <a:srgbClr val="9196C5"/>
                  </a:solidFill>
                  <a:latin typeface="Satoshi" pitchFamily="50" charset="0"/>
                </a:rPr>
                <a:t>Result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45EC7CE-5C9A-4397-A4A6-2B6F66271C31}"/>
                </a:ext>
              </a:extLst>
            </p:cNvPr>
            <p:cNvSpPr txBox="1"/>
            <p:nvPr/>
          </p:nvSpPr>
          <p:spPr>
            <a:xfrm>
              <a:off x="8181219" y="7781706"/>
              <a:ext cx="7827263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900" b="0" i="0" dirty="0">
                  <a:solidFill>
                    <a:srgbClr val="4B5F71"/>
                  </a:solidFill>
                  <a:latin typeface="Satoshi" pitchFamily="50" charset="0"/>
                </a:rPr>
                <a:t>Liveness check triggered, extra verification required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8694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DE970DFD-267C-4D70-AAA0-112D8F180F2E}"/>
              </a:ext>
            </a:extLst>
          </p:cNvPr>
          <p:cNvSpPr/>
          <p:nvPr/>
        </p:nvSpPr>
        <p:spPr>
          <a:xfrm>
            <a:off x="981456" y="1903314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KYC PITFALLS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B611B06-D8A1-4F35-AD6B-5BD13E349099}"/>
              </a:ext>
            </a:extLst>
          </p:cNvPr>
          <p:cNvSpPr/>
          <p:nvPr/>
        </p:nvSpPr>
        <p:spPr>
          <a:xfrm>
            <a:off x="981456" y="2505294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Compliance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Does Not Equal Security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7C39D91-8B8E-451A-9F0F-22DEDF4ED45A}"/>
              </a:ext>
            </a:extLst>
          </p:cNvPr>
          <p:cNvGrpSpPr/>
          <p:nvPr/>
        </p:nvGrpSpPr>
        <p:grpSpPr>
          <a:xfrm>
            <a:off x="1219200" y="4236958"/>
            <a:ext cx="6187440" cy="1512213"/>
            <a:chOff x="1219200" y="4236958"/>
            <a:chExt cx="6187440" cy="1512213"/>
          </a:xfrm>
        </p:grpSpPr>
        <p:sp>
          <p:nvSpPr>
            <p:cNvPr id="33" name="Text 4">
              <a:extLst>
                <a:ext uri="{FF2B5EF4-FFF2-40B4-BE49-F238E27FC236}">
                  <a16:creationId xmlns:a16="http://schemas.microsoft.com/office/drawing/2014/main" id="{E8F3EA1E-F4C7-46B8-A601-A63726340D11}"/>
                </a:ext>
              </a:extLst>
            </p:cNvPr>
            <p:cNvSpPr/>
            <p:nvPr/>
          </p:nvSpPr>
          <p:spPr>
            <a:xfrm>
              <a:off x="1219200" y="4236958"/>
              <a:ext cx="6187440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2100" b="1" kern="0" cap="all" spc="144" dirty="0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Over-reliance on Documents Only</a:t>
              </a:r>
            </a:p>
          </p:txBody>
        </p:sp>
        <p:sp>
          <p:nvSpPr>
            <p:cNvPr id="34" name="Text 5">
              <a:extLst>
                <a:ext uri="{FF2B5EF4-FFF2-40B4-BE49-F238E27FC236}">
                  <a16:creationId xmlns:a16="http://schemas.microsoft.com/office/drawing/2014/main" id="{EB46BD16-D221-4A1C-B46C-8810555971FE}"/>
                </a:ext>
              </a:extLst>
            </p:cNvPr>
            <p:cNvSpPr/>
            <p:nvPr/>
          </p:nvSpPr>
          <p:spPr>
            <a:xfrm>
              <a:off x="1219200" y="4768691"/>
              <a:ext cx="5699760" cy="9804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No AI or biometrics → fake IDs pass easily. Modern verification requires AI, NFC, and liveness combined.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2957FB-A037-41DF-8F14-36B4127E9526}"/>
              </a:ext>
            </a:extLst>
          </p:cNvPr>
          <p:cNvGrpSpPr/>
          <p:nvPr/>
        </p:nvGrpSpPr>
        <p:grpSpPr>
          <a:xfrm>
            <a:off x="9447891" y="4236958"/>
            <a:ext cx="6035949" cy="2028825"/>
            <a:chOff x="9447891" y="4236958"/>
            <a:chExt cx="6035949" cy="2028825"/>
          </a:xfrm>
        </p:grpSpPr>
        <p:sp>
          <p:nvSpPr>
            <p:cNvPr id="37" name="Text 8">
              <a:extLst>
                <a:ext uri="{FF2B5EF4-FFF2-40B4-BE49-F238E27FC236}">
                  <a16:creationId xmlns:a16="http://schemas.microsoft.com/office/drawing/2014/main" id="{663CBC36-42A7-4490-8229-9B5F79DCEB9E}"/>
                </a:ext>
              </a:extLst>
            </p:cNvPr>
            <p:cNvSpPr/>
            <p:nvPr/>
          </p:nvSpPr>
          <p:spPr>
            <a:xfrm>
              <a:off x="9447891" y="4236958"/>
              <a:ext cx="5891169" cy="33528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2100" b="1" kern="0" cap="all" spc="144" dirty="0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Lack of Behavioral Insight</a:t>
              </a:r>
            </a:p>
          </p:txBody>
        </p:sp>
        <p:sp>
          <p:nvSpPr>
            <p:cNvPr id="38" name="Text 9">
              <a:extLst>
                <a:ext uri="{FF2B5EF4-FFF2-40B4-BE49-F238E27FC236}">
                  <a16:creationId xmlns:a16="http://schemas.microsoft.com/office/drawing/2014/main" id="{DC1C76B9-19D4-41FA-8201-A6B2A082CA09}"/>
                </a:ext>
              </a:extLst>
            </p:cNvPr>
            <p:cNvSpPr/>
            <p:nvPr/>
          </p:nvSpPr>
          <p:spPr>
            <a:xfrm>
              <a:off x="9447891" y="4768691"/>
              <a:ext cx="6035949" cy="1497092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50000"/>
                </a:lnSpc>
                <a:buNone/>
              </a:pPr>
              <a:r>
                <a:rPr lang="en-US" sz="1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KYC verifies identity—not behavior, where the strongest fraud signals exist.</a:t>
              </a:r>
            </a:p>
          </p:txBody>
        </p:sp>
      </p:grpSp>
      <p:sp>
        <p:nvSpPr>
          <p:cNvPr id="39" name="Text 10">
            <a:extLst>
              <a:ext uri="{FF2B5EF4-FFF2-40B4-BE49-F238E27FC236}">
                <a16:creationId xmlns:a16="http://schemas.microsoft.com/office/drawing/2014/main" id="{BB94AB9C-EB87-42FC-B7BA-D8FE3B8FFC4B}"/>
              </a:ext>
            </a:extLst>
          </p:cNvPr>
          <p:cNvSpPr/>
          <p:nvPr/>
        </p:nvSpPr>
        <p:spPr>
          <a:xfrm>
            <a:off x="1219200" y="6881098"/>
            <a:ext cx="577088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100" b="1" kern="0" cap="all" spc="144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Siloed Systems</a:t>
            </a:r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3BA23DAB-5A42-43E6-901C-20B1AE96EE0A}"/>
              </a:ext>
            </a:extLst>
          </p:cNvPr>
          <p:cNvSpPr/>
          <p:nvPr/>
        </p:nvSpPr>
        <p:spPr>
          <a:xfrm>
            <a:off x="1219200" y="7388185"/>
            <a:ext cx="6065520" cy="9955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Disconnected signals hide fraud—verification must combine identity data with risk insights.</a:t>
            </a:r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F36B6ECA-0688-44B5-AF50-C7A3DF1A2A9A}"/>
              </a:ext>
            </a:extLst>
          </p:cNvPr>
          <p:cNvSpPr/>
          <p:nvPr/>
        </p:nvSpPr>
        <p:spPr>
          <a:xfrm>
            <a:off x="9447891" y="6881098"/>
            <a:ext cx="6035949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2100" b="1" kern="0" cap="all" spc="144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Point-in-Time Snapshot</a:t>
            </a:r>
          </a:p>
        </p:txBody>
      </p:sp>
      <p:sp>
        <p:nvSpPr>
          <p:cNvPr id="47" name="Text 14">
            <a:extLst>
              <a:ext uri="{FF2B5EF4-FFF2-40B4-BE49-F238E27FC236}">
                <a16:creationId xmlns:a16="http://schemas.microsoft.com/office/drawing/2014/main" id="{621EF0F2-9271-4061-9880-C73D2041CF7E}"/>
              </a:ext>
            </a:extLst>
          </p:cNvPr>
          <p:cNvSpPr/>
          <p:nvPr/>
        </p:nvSpPr>
        <p:spPr>
          <a:xfrm>
            <a:off x="9447891" y="7388185"/>
            <a:ext cx="6035949" cy="15390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100" dirty="0">
                <a:solidFill>
                  <a:schemeClr val="tx1">
                    <a:lumMod val="95000"/>
                    <a:lumOff val="5000"/>
                  </a:schemeClr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KYC checks a moment—fraud evolves over time. Continuous monitoring is essential.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36623DF-0A6C-44C2-A9AC-273B6A27CD02}"/>
              </a:ext>
            </a:extLst>
          </p:cNvPr>
          <p:cNvCxnSpPr/>
          <p:nvPr/>
        </p:nvCxnSpPr>
        <p:spPr>
          <a:xfrm>
            <a:off x="8046720" y="4053840"/>
            <a:ext cx="0" cy="4541520"/>
          </a:xfrm>
          <a:prstGeom prst="line">
            <a:avLst/>
          </a:prstGeom>
          <a:ln>
            <a:solidFill>
              <a:srgbClr val="CED9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40789B7-5444-419B-AD0B-8488C2869568}"/>
              </a:ext>
            </a:extLst>
          </p:cNvPr>
          <p:cNvCxnSpPr>
            <a:cxnSpLocks/>
          </p:cNvCxnSpPr>
          <p:nvPr/>
        </p:nvCxnSpPr>
        <p:spPr>
          <a:xfrm>
            <a:off x="1219200" y="6265783"/>
            <a:ext cx="14264640" cy="0"/>
          </a:xfrm>
          <a:prstGeom prst="line">
            <a:avLst/>
          </a:prstGeom>
          <a:ln>
            <a:solidFill>
              <a:srgbClr val="CED9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4865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9D61C85-2D44-472D-AE8C-2456260A4046}"/>
              </a:ext>
            </a:extLst>
          </p:cNvPr>
          <p:cNvGrpSpPr/>
          <p:nvPr/>
        </p:nvGrpSpPr>
        <p:grpSpPr>
          <a:xfrm>
            <a:off x="2668905" y="2854527"/>
            <a:ext cx="12950190" cy="3813038"/>
            <a:chOff x="2668905" y="2315347"/>
            <a:chExt cx="12950190" cy="3813038"/>
          </a:xfrm>
        </p:grpSpPr>
        <p:sp>
          <p:nvSpPr>
            <p:cNvPr id="20" name="Text 1">
              <a:extLst>
                <a:ext uri="{FF2B5EF4-FFF2-40B4-BE49-F238E27FC236}">
                  <a16:creationId xmlns:a16="http://schemas.microsoft.com/office/drawing/2014/main" id="{87D17ACC-8F21-495E-B4A1-38697BAFB1E3}"/>
                </a:ext>
              </a:extLst>
            </p:cNvPr>
            <p:cNvSpPr/>
            <p:nvPr/>
          </p:nvSpPr>
          <p:spPr>
            <a:xfrm>
              <a:off x="2668905" y="4158615"/>
              <a:ext cx="12950190" cy="196977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6000" b="1" kern="0" spc="-39" dirty="0">
                  <a:solidFill>
                    <a:srgbClr val="2B4E6C"/>
                  </a:solidFill>
                  <a:latin typeface="Satoshi" pitchFamily="50" charset="0"/>
                  <a:ea typeface="Georgia" pitchFamily="34" charset="-122"/>
                  <a:cs typeface="Georgia" pitchFamily="34" charset="-120"/>
                </a:rPr>
                <a:t>You validate a snapshot,</a:t>
              </a:r>
            </a:p>
            <a:p>
              <a:pPr algn="ctr">
                <a:lnSpc>
                  <a:spcPct val="130000"/>
                </a:lnSpc>
              </a:pPr>
              <a:r>
                <a:rPr lang="en-US" sz="6000" b="1" kern="0" spc="-39" dirty="0">
                  <a:solidFill>
                    <a:srgbClr val="2B4E6C"/>
                  </a:solidFill>
                  <a:latin typeface="Satoshi" pitchFamily="50" charset="0"/>
                  <a:ea typeface="Georgia" pitchFamily="34" charset="-122"/>
                  <a:cs typeface="Georgia" pitchFamily="34" charset="-120"/>
                </a:rPr>
                <a:t>while fraud operates as a movie.</a:t>
              </a:r>
              <a:endParaRPr lang="en-US" sz="3900" b="1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356BDC7-A674-4F26-826A-7B1FCD190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137" y="2315347"/>
              <a:ext cx="1536563" cy="1536563"/>
            </a:xfrm>
            <a:prstGeom prst="rect">
              <a:avLst/>
            </a:prstGeom>
            <a:noFill/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FE37060-CDE1-4148-8866-4E15FA2A53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78"/>
          <a:stretch/>
        </p:blipFill>
        <p:spPr>
          <a:xfrm>
            <a:off x="-225047" y="8001000"/>
            <a:ext cx="18747361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35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460B2C-5B01-4D18-8C05-0B4EC3C70558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853367" y="4202783"/>
            <a:ext cx="9314301" cy="2417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AI is Changing the Game On Both Sides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A6FCA0-BE4F-428D-B4DB-024824D554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371FF7-3D8E-44A1-9A06-B4BF01FF6D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74" b="72630"/>
          <a:stretch/>
        </p:blipFill>
        <p:spPr>
          <a:xfrm>
            <a:off x="-229239" y="7050672"/>
            <a:ext cx="5334639" cy="32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30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DE970DFD-267C-4D70-AAA0-112D8F180F2E}"/>
              </a:ext>
            </a:extLst>
          </p:cNvPr>
          <p:cNvSpPr/>
          <p:nvPr/>
        </p:nvSpPr>
        <p:spPr>
          <a:xfrm>
            <a:off x="981456" y="1903314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Artificial Intelligence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B611B06-D8A1-4F35-AD6B-5BD13E349099}"/>
              </a:ext>
            </a:extLst>
          </p:cNvPr>
          <p:cNvSpPr/>
          <p:nvPr/>
        </p:nvSpPr>
        <p:spPr>
          <a:xfrm>
            <a:off x="981456" y="2505294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AI Powers 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Both Fraud and Defense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38A1476-72B5-490D-850B-6014B2759A95}"/>
              </a:ext>
            </a:extLst>
          </p:cNvPr>
          <p:cNvGrpSpPr/>
          <p:nvPr/>
        </p:nvGrpSpPr>
        <p:grpSpPr>
          <a:xfrm>
            <a:off x="981456" y="8522211"/>
            <a:ext cx="16058388" cy="1112520"/>
            <a:chOff x="1219200" y="8750022"/>
            <a:chExt cx="16058388" cy="1112520"/>
          </a:xfrm>
        </p:grpSpPr>
        <p:sp>
          <p:nvSpPr>
            <p:cNvPr id="25" name="Shape 21">
              <a:extLst>
                <a:ext uri="{FF2B5EF4-FFF2-40B4-BE49-F238E27FC236}">
                  <a16:creationId xmlns:a16="http://schemas.microsoft.com/office/drawing/2014/main" id="{AB7375B2-D707-4336-97E0-3AC20C2C4A18}"/>
                </a:ext>
              </a:extLst>
            </p:cNvPr>
            <p:cNvSpPr/>
            <p:nvPr/>
          </p:nvSpPr>
          <p:spPr>
            <a:xfrm>
              <a:off x="1219200" y="8750022"/>
              <a:ext cx="16058388" cy="1112520"/>
            </a:xfrm>
            <a:prstGeom prst="rect">
              <a:avLst/>
            </a:prstGeom>
            <a:solidFill>
              <a:srgbClr val="305B7C">
                <a:alpha val="6000"/>
              </a:srgbClr>
            </a:solidFill>
            <a:ln/>
          </p:spPr>
          <p:txBody>
            <a:bodyPr/>
            <a:lstStyle/>
            <a:p>
              <a:endParaRPr lang="en-NL"/>
            </a:p>
          </p:txBody>
        </p:sp>
        <p:sp>
          <p:nvSpPr>
            <p:cNvPr id="27" name="Shape 22">
              <a:extLst>
                <a:ext uri="{FF2B5EF4-FFF2-40B4-BE49-F238E27FC236}">
                  <a16:creationId xmlns:a16="http://schemas.microsoft.com/office/drawing/2014/main" id="{1953CF93-B5BB-4C9A-81B8-CCF8FAFC92E2}"/>
                </a:ext>
              </a:extLst>
            </p:cNvPr>
            <p:cNvSpPr/>
            <p:nvPr/>
          </p:nvSpPr>
          <p:spPr>
            <a:xfrm>
              <a:off x="1219200" y="8750022"/>
              <a:ext cx="15240" cy="1112520"/>
            </a:xfrm>
            <a:prstGeom prst="rect">
              <a:avLst/>
            </a:prstGeom>
            <a:solidFill>
              <a:srgbClr val="305B7C"/>
            </a:solidFill>
            <a:ln/>
          </p:spPr>
          <p:txBody>
            <a:bodyPr/>
            <a:lstStyle/>
            <a:p>
              <a:endParaRPr lang="en-NL"/>
            </a:p>
          </p:txBody>
        </p:sp>
        <p:sp>
          <p:nvSpPr>
            <p:cNvPr id="28" name="Text 23">
              <a:extLst>
                <a:ext uri="{FF2B5EF4-FFF2-40B4-BE49-F238E27FC236}">
                  <a16:creationId xmlns:a16="http://schemas.microsoft.com/office/drawing/2014/main" id="{0A72BD57-D7A6-4E60-A1A9-199AFEDBD968}"/>
                </a:ext>
              </a:extLst>
            </p:cNvPr>
            <p:cNvSpPr/>
            <p:nvPr/>
          </p:nvSpPr>
          <p:spPr>
            <a:xfrm>
              <a:off x="1501140" y="8839556"/>
              <a:ext cx="15776448" cy="96583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>
                <a:lnSpc>
                  <a:spcPct val="160000"/>
                </a:lnSpc>
              </a:pPr>
              <a:r>
                <a:rPr lang="en-US" b="1" dirty="0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Future of KYC is not just verification. Onboarding is not only about collecting data; it is </a:t>
              </a:r>
              <a:r>
                <a:rPr lang="en-US" b="1" u="sng" dirty="0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also about identifying risk</a:t>
              </a:r>
              <a:r>
                <a:rPr lang="en-US" b="1" dirty="0">
                  <a:solidFill>
                    <a:srgbClr val="305B7C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A9EE00-BDCB-44AF-BAE6-FE1E9930CC2F}"/>
              </a:ext>
            </a:extLst>
          </p:cNvPr>
          <p:cNvGrpSpPr/>
          <p:nvPr/>
        </p:nvGrpSpPr>
        <p:grpSpPr>
          <a:xfrm>
            <a:off x="1301577" y="4113945"/>
            <a:ext cx="14237413" cy="3537208"/>
            <a:chOff x="1301577" y="4060009"/>
            <a:chExt cx="14237413" cy="3537208"/>
          </a:xfrm>
        </p:grpSpPr>
        <p:sp>
          <p:nvSpPr>
            <p:cNvPr id="21" name="Text 7">
              <a:extLst>
                <a:ext uri="{FF2B5EF4-FFF2-40B4-BE49-F238E27FC236}">
                  <a16:creationId xmlns:a16="http://schemas.microsoft.com/office/drawing/2014/main" id="{CFB159FB-23D5-4052-80EA-B4510E6F1E44}"/>
                </a:ext>
              </a:extLst>
            </p:cNvPr>
            <p:cNvSpPr/>
            <p:nvPr/>
          </p:nvSpPr>
          <p:spPr>
            <a:xfrm>
              <a:off x="4385280" y="4195936"/>
              <a:ext cx="3490456" cy="32653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Generate realistic human faces </a:t>
              </a:r>
              <a:b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</a:br>
              <a:endParaRPr lang="en-US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Create deep fake videos that bypass liveness</a:t>
              </a:r>
              <a:endParaRPr lang="fa-IR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endParaRPr lang="en-US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Automate testing of onboarding to find weaknesses</a:t>
              </a:r>
              <a:endParaRPr lang="fa-IR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endParaRPr lang="en-US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Scale attacks across X platforms simultaneously</a:t>
              </a:r>
            </a:p>
          </p:txBody>
        </p:sp>
        <p:sp>
          <p:nvSpPr>
            <p:cNvPr id="31" name="Text 7">
              <a:extLst>
                <a:ext uri="{FF2B5EF4-FFF2-40B4-BE49-F238E27FC236}">
                  <a16:creationId xmlns:a16="http://schemas.microsoft.com/office/drawing/2014/main" id="{E0F7DAAC-AA62-4C5B-AF79-9408C993277E}"/>
                </a:ext>
              </a:extLst>
            </p:cNvPr>
            <p:cNvSpPr/>
            <p:nvPr/>
          </p:nvSpPr>
          <p:spPr>
            <a:xfrm>
              <a:off x="11508148" y="4060009"/>
              <a:ext cx="4030842" cy="35372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Detect unusual behavior patterns</a:t>
              </a:r>
            </a:p>
            <a:p>
              <a:endParaRPr lang="en-US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Identify micro-inconsistencies in images/videos</a:t>
              </a:r>
            </a:p>
            <a:p>
              <a:endParaRPr lang="en-US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Analyze device fingerprints and network patterns automatically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endParaRPr lang="en-US" sz="1900" dirty="0">
                <a:latin typeface="Satoshi" pitchFamily="50" charset="0"/>
                <a:ea typeface="Calibri" pitchFamily="34" charset="-122"/>
                <a:cs typeface="Calibri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1900" dirty="0">
                  <a:latin typeface="Satoshi" pitchFamily="50" charset="0"/>
                  <a:ea typeface="Calibri" pitchFamily="34" charset="-122"/>
                  <a:cs typeface="Calibri" pitchFamily="34" charset="-120"/>
                </a:rPr>
                <a:t>Predict fraud likelihood before it materializes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6D5977A-5741-403D-8479-D9992B83E5EE}"/>
                </a:ext>
              </a:extLst>
            </p:cNvPr>
            <p:cNvSpPr/>
            <p:nvPr/>
          </p:nvSpPr>
          <p:spPr>
            <a:xfrm>
              <a:off x="1301577" y="4060009"/>
              <a:ext cx="2534995" cy="3537208"/>
            </a:xfrm>
            <a:prstGeom prst="rect">
              <a:avLst/>
            </a:prstGeom>
            <a:solidFill>
              <a:srgbClr val="FF4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AI-Powered 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rPr>
                <a:t>Fraud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E0D52B6-C9AB-4B38-9CE9-6102B3FFD0AB}"/>
                </a:ext>
              </a:extLst>
            </p:cNvPr>
            <p:cNvGrpSpPr/>
            <p:nvPr/>
          </p:nvGrpSpPr>
          <p:grpSpPr>
            <a:xfrm>
              <a:off x="8424444" y="4060009"/>
              <a:ext cx="2534995" cy="3537208"/>
              <a:chOff x="8328616" y="3992046"/>
              <a:chExt cx="2534995" cy="3537208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AC96DE0-F1B4-4DE3-A544-307B2528E881}"/>
                  </a:ext>
                </a:extLst>
              </p:cNvPr>
              <p:cNvSpPr/>
              <p:nvPr/>
            </p:nvSpPr>
            <p:spPr>
              <a:xfrm>
                <a:off x="8328616" y="3992046"/>
                <a:ext cx="2534995" cy="3537208"/>
              </a:xfrm>
              <a:prstGeom prst="rect">
                <a:avLst/>
              </a:prstGeom>
              <a:solidFill>
                <a:srgbClr val="3F50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>
                  <a:solidFill>
                    <a:schemeClr val="bg1"/>
                  </a:solidFill>
                  <a:latin typeface="Satoshi" pitchFamily="50" charset="0"/>
                  <a:ea typeface="Arial" pitchFamily="34" charset="-122"/>
                  <a:cs typeface="Arial" pitchFamily="34" charset="-120"/>
                </a:endParaRPr>
              </a:p>
            </p:txBody>
          </p: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4F58DCD-BB1D-4753-8F2B-652270D39F41}"/>
                  </a:ext>
                </a:extLst>
              </p:cNvPr>
              <p:cNvGrpSpPr/>
              <p:nvPr/>
            </p:nvGrpSpPr>
            <p:grpSpPr>
              <a:xfrm>
                <a:off x="8886192" y="5333915"/>
                <a:ext cx="1419843" cy="853471"/>
                <a:chOff x="8886191" y="5296895"/>
                <a:chExt cx="1419843" cy="853471"/>
              </a:xfrm>
            </p:grpSpPr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C4C42E91-E1BC-466E-8EB3-E664327D62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6191" y="5842541"/>
                  <a:ext cx="1419843" cy="307825"/>
                </a:xfrm>
                <a:prstGeom prst="rect">
                  <a:avLst/>
                </a:prstGeom>
              </p:spPr>
            </p:pic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28AE5175-D7B2-432C-8372-B1FE61173A8A}"/>
                    </a:ext>
                  </a:extLst>
                </p:cNvPr>
                <p:cNvSpPr/>
                <p:nvPr/>
              </p:nvSpPr>
              <p:spPr>
                <a:xfrm>
                  <a:off x="9168245" y="5296895"/>
                  <a:ext cx="82586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AI in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47171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DE970DFD-267C-4D70-AAA0-112D8F180F2E}"/>
              </a:ext>
            </a:extLst>
          </p:cNvPr>
          <p:cNvSpPr/>
          <p:nvPr/>
        </p:nvSpPr>
        <p:spPr>
          <a:xfrm>
            <a:off x="981456" y="1903314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A FRAMEWORK YOU ALREADY KNOW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B611B06-D8A1-4F35-AD6B-5BD13E349099}"/>
              </a:ext>
            </a:extLst>
          </p:cNvPr>
          <p:cNvSpPr/>
          <p:nvPr/>
        </p:nvSpPr>
        <p:spPr>
          <a:xfrm>
            <a:off x="981456" y="2505294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Can KYC Learn from the </a:t>
            </a: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Payments Industry</a:t>
            </a:r>
            <a:r>
              <a:rPr lang="en-US" sz="4400" b="1" kern="0" cap="all" spc="-102" dirty="0">
                <a:solidFill>
                  <a:srgbClr val="2B4E6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850DA89-4955-47D5-A687-A74D9C92C1E9}"/>
              </a:ext>
            </a:extLst>
          </p:cNvPr>
          <p:cNvGrpSpPr/>
          <p:nvPr/>
        </p:nvGrpSpPr>
        <p:grpSpPr>
          <a:xfrm>
            <a:off x="981456" y="4553522"/>
            <a:ext cx="15536150" cy="3991490"/>
            <a:chOff x="1205624" y="4180759"/>
            <a:chExt cx="15536150" cy="3991490"/>
          </a:xfrm>
        </p:grpSpPr>
        <p:sp>
          <p:nvSpPr>
            <p:cNvPr id="20" name="Text 4">
              <a:extLst>
                <a:ext uri="{FF2B5EF4-FFF2-40B4-BE49-F238E27FC236}">
                  <a16:creationId xmlns:a16="http://schemas.microsoft.com/office/drawing/2014/main" id="{9576A0F5-158D-4BEC-B1C7-4F9AED8F6159}"/>
                </a:ext>
              </a:extLst>
            </p:cNvPr>
            <p:cNvSpPr/>
            <p:nvPr/>
          </p:nvSpPr>
          <p:spPr>
            <a:xfrm>
              <a:off x="1205624" y="4180759"/>
              <a:ext cx="6671310" cy="96274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100" dirty="0">
                  <a:latin typeface="Satoshi" pitchFamily="50" charset="0"/>
                  <a:ea typeface="Arial" pitchFamily="34" charset="-122"/>
                  <a:cs typeface="Arial" pitchFamily="34" charset="-120"/>
                </a:rPr>
                <a:t>A modern onboarding strategy should offer </a:t>
              </a:r>
              <a:r>
                <a:rPr lang="en-US" sz="2100" b="1" dirty="0">
                  <a:latin typeface="Satoshi" pitchFamily="50" charset="0"/>
                  <a:ea typeface="Arial" pitchFamily="34" charset="-122"/>
                  <a:cs typeface="Arial" pitchFamily="34" charset="-120"/>
                </a:rPr>
                <a:t>multiple</a:t>
              </a:r>
              <a:r>
                <a:rPr lang="en-US" sz="2100" dirty="0">
                  <a:latin typeface="Satoshi" pitchFamily="50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2100" b="1" dirty="0">
                  <a:latin typeface="Satoshi" pitchFamily="50" charset="0"/>
                  <a:ea typeface="Arial" pitchFamily="34" charset="-122"/>
                  <a:cs typeface="Arial" pitchFamily="34" charset="-120"/>
                </a:rPr>
                <a:t>identity verification methods</a:t>
              </a:r>
              <a:r>
                <a:rPr lang="en-US" sz="2100" dirty="0">
                  <a:latin typeface="Satoshi" pitchFamily="50" charset="0"/>
                  <a:ea typeface="Arial" pitchFamily="34" charset="-122"/>
                  <a:cs typeface="Arial" pitchFamily="34" charset="-120"/>
                </a:rPr>
                <a:t>, such as: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13BC3FE-86FA-451C-BFD8-35D783B9C3BB}"/>
                </a:ext>
              </a:extLst>
            </p:cNvPr>
            <p:cNvGrpSpPr/>
            <p:nvPr/>
          </p:nvGrpSpPr>
          <p:grpSpPr>
            <a:xfrm>
              <a:off x="1205624" y="5605435"/>
              <a:ext cx="6337935" cy="2554096"/>
              <a:chOff x="1205624" y="5605435"/>
              <a:chExt cx="6337935" cy="2554096"/>
            </a:xfrm>
          </p:grpSpPr>
          <p:sp>
            <p:nvSpPr>
              <p:cNvPr id="19" name="Text 6">
                <a:extLst>
                  <a:ext uri="{FF2B5EF4-FFF2-40B4-BE49-F238E27FC236}">
                    <a16:creationId xmlns:a16="http://schemas.microsoft.com/office/drawing/2014/main" id="{864C07CC-3B0A-467C-9FCE-F01917EEC72B}"/>
                  </a:ext>
                </a:extLst>
              </p:cNvPr>
              <p:cNvSpPr/>
              <p:nvPr/>
            </p:nvSpPr>
            <p:spPr>
              <a:xfrm>
                <a:off x="1205624" y="5605435"/>
                <a:ext cx="6337935" cy="60300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1900" b="1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ID Document verification</a:t>
                </a:r>
                <a:endParaRPr lang="en-US" sz="1900" dirty="0">
                  <a:solidFill>
                    <a:schemeClr val="bg2">
                      <a:lumMod val="25000"/>
                    </a:schemeClr>
                  </a:solidFill>
                  <a:latin typeface="Satoshi" pitchFamily="50" charset="0"/>
                </a:endParaRPr>
              </a:p>
            </p:txBody>
          </p:sp>
          <p:sp>
            <p:nvSpPr>
              <p:cNvPr id="22" name="Text 6">
                <a:extLst>
                  <a:ext uri="{FF2B5EF4-FFF2-40B4-BE49-F238E27FC236}">
                    <a16:creationId xmlns:a16="http://schemas.microsoft.com/office/drawing/2014/main" id="{BFE07F75-B39A-494B-8D2A-16CE60E9DAC0}"/>
                  </a:ext>
                </a:extLst>
              </p:cNvPr>
              <p:cNvSpPr/>
              <p:nvPr/>
            </p:nvSpPr>
            <p:spPr>
              <a:xfrm>
                <a:off x="1205624" y="6255799"/>
                <a:ext cx="6337935" cy="60300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1900" b="1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Bank-based identity verification</a:t>
                </a:r>
                <a:endParaRPr lang="en-US" sz="1900" dirty="0">
                  <a:solidFill>
                    <a:schemeClr val="bg2">
                      <a:lumMod val="25000"/>
                    </a:schemeClr>
                  </a:solidFill>
                  <a:latin typeface="Satoshi" pitchFamily="50" charset="0"/>
                </a:endParaRPr>
              </a:p>
            </p:txBody>
          </p:sp>
          <p:sp>
            <p:nvSpPr>
              <p:cNvPr id="23" name="Text 6">
                <a:extLst>
                  <a:ext uri="{FF2B5EF4-FFF2-40B4-BE49-F238E27FC236}">
                    <a16:creationId xmlns:a16="http://schemas.microsoft.com/office/drawing/2014/main" id="{A7EB12FD-25B6-4F2F-9E0E-CA51073A2A18}"/>
                  </a:ext>
                </a:extLst>
              </p:cNvPr>
              <p:cNvSpPr/>
              <p:nvPr/>
            </p:nvSpPr>
            <p:spPr>
              <a:xfrm>
                <a:off x="1205624" y="6906163"/>
                <a:ext cx="6337935" cy="60300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1900" b="1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eID wallets or governmental identities</a:t>
                </a:r>
                <a:endParaRPr lang="en-US" sz="1900" dirty="0">
                  <a:solidFill>
                    <a:schemeClr val="bg2">
                      <a:lumMod val="25000"/>
                    </a:schemeClr>
                  </a:solidFill>
                  <a:latin typeface="Satoshi" pitchFamily="50" charset="0"/>
                </a:endParaRPr>
              </a:p>
            </p:txBody>
          </p:sp>
          <p:sp>
            <p:nvSpPr>
              <p:cNvPr id="24" name="Text 6">
                <a:extLst>
                  <a:ext uri="{FF2B5EF4-FFF2-40B4-BE49-F238E27FC236}">
                    <a16:creationId xmlns:a16="http://schemas.microsoft.com/office/drawing/2014/main" id="{CC3190B7-F6E5-4397-A184-A9C42A53E7A7}"/>
                  </a:ext>
                </a:extLst>
              </p:cNvPr>
              <p:cNvSpPr/>
              <p:nvPr/>
            </p:nvSpPr>
            <p:spPr>
              <a:xfrm>
                <a:off x="1205624" y="7556528"/>
                <a:ext cx="6337935" cy="60300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1900" b="1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Behavioral and device-based verification</a:t>
                </a:r>
                <a:endParaRPr lang="en-US" sz="1900" dirty="0">
                  <a:solidFill>
                    <a:schemeClr val="bg2">
                      <a:lumMod val="25000"/>
                    </a:schemeClr>
                  </a:solidFill>
                  <a:latin typeface="Satoshi" pitchFamily="50" charset="0"/>
                </a:endParaRPr>
              </a:p>
            </p:txBody>
          </p:sp>
        </p:grpSp>
        <p:sp>
          <p:nvSpPr>
            <p:cNvPr id="29" name="Freeform: Shape 34">
              <a:extLst>
                <a:ext uri="{FF2B5EF4-FFF2-40B4-BE49-F238E27FC236}">
                  <a16:creationId xmlns:a16="http://schemas.microsoft.com/office/drawing/2014/main" id="{2E6A2963-4493-4A51-A3AC-C29D04D184CC}"/>
                </a:ext>
              </a:extLst>
            </p:cNvPr>
            <p:cNvSpPr/>
            <p:nvPr/>
          </p:nvSpPr>
          <p:spPr>
            <a:xfrm>
              <a:off x="8529440" y="5640076"/>
              <a:ext cx="110884" cy="2532173"/>
            </a:xfrm>
            <a:custGeom>
              <a:avLst/>
              <a:gdLst>
                <a:gd name="connsiteX0" fmla="*/ 0 w 502920"/>
                <a:gd name="connsiteY0" fmla="*/ 0 h 5913120"/>
                <a:gd name="connsiteX1" fmla="*/ 0 w 502920"/>
                <a:gd name="connsiteY1" fmla="*/ 2560320 h 5913120"/>
                <a:gd name="connsiteX2" fmla="*/ 502920 w 502920"/>
                <a:gd name="connsiteY2" fmla="*/ 3063240 h 5913120"/>
                <a:gd name="connsiteX3" fmla="*/ 0 w 502920"/>
                <a:gd name="connsiteY3" fmla="*/ 3566160 h 5913120"/>
                <a:gd name="connsiteX4" fmla="*/ 0 w 502920"/>
                <a:gd name="connsiteY4" fmla="*/ 5913120 h 5913120"/>
                <a:gd name="connsiteX0" fmla="*/ 0 w 502920"/>
                <a:gd name="connsiteY0" fmla="*/ 0 h 5913120"/>
                <a:gd name="connsiteX1" fmla="*/ 0 w 502920"/>
                <a:gd name="connsiteY1" fmla="*/ 2560320 h 5913120"/>
                <a:gd name="connsiteX2" fmla="*/ 502920 w 502920"/>
                <a:gd name="connsiteY2" fmla="*/ 3063240 h 5913120"/>
                <a:gd name="connsiteX3" fmla="*/ 0 w 502920"/>
                <a:gd name="connsiteY3" fmla="*/ 3566160 h 5913120"/>
                <a:gd name="connsiteX4" fmla="*/ 0 w 502920"/>
                <a:gd name="connsiteY4" fmla="*/ 5913120 h 5913120"/>
                <a:gd name="connsiteX0" fmla="*/ 0 w 502920"/>
                <a:gd name="connsiteY0" fmla="*/ 0 h 6151073"/>
                <a:gd name="connsiteX1" fmla="*/ 0 w 502920"/>
                <a:gd name="connsiteY1" fmla="*/ 2560320 h 6151073"/>
                <a:gd name="connsiteX2" fmla="*/ 502920 w 502920"/>
                <a:gd name="connsiteY2" fmla="*/ 3063240 h 6151073"/>
                <a:gd name="connsiteX3" fmla="*/ 0 w 502920"/>
                <a:gd name="connsiteY3" fmla="*/ 3566160 h 6151073"/>
                <a:gd name="connsiteX4" fmla="*/ 0 w 502920"/>
                <a:gd name="connsiteY4" fmla="*/ 6151073 h 6151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920" h="6151073">
                  <a:moveTo>
                    <a:pt x="0" y="0"/>
                  </a:moveTo>
                  <a:lnTo>
                    <a:pt x="0" y="2560320"/>
                  </a:lnTo>
                  <a:lnTo>
                    <a:pt x="502920" y="3063240"/>
                  </a:lnTo>
                  <a:lnTo>
                    <a:pt x="0" y="3566160"/>
                  </a:lnTo>
                  <a:lnTo>
                    <a:pt x="0" y="6151073"/>
                  </a:lnTo>
                </a:path>
              </a:pathLst>
            </a:custGeom>
            <a:noFill/>
            <a:ln w="12700">
              <a:solidFill>
                <a:srgbClr val="305B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 4">
              <a:extLst>
                <a:ext uri="{FF2B5EF4-FFF2-40B4-BE49-F238E27FC236}">
                  <a16:creationId xmlns:a16="http://schemas.microsoft.com/office/drawing/2014/main" id="{EBB13B03-F977-4D51-9FCF-333D850BFB27}"/>
                </a:ext>
              </a:extLst>
            </p:cNvPr>
            <p:cNvSpPr/>
            <p:nvPr/>
          </p:nvSpPr>
          <p:spPr>
            <a:xfrm>
              <a:off x="10070464" y="5367761"/>
              <a:ext cx="6671310" cy="603003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100" dirty="0">
                  <a:latin typeface="Satoshi" pitchFamily="50" charset="0"/>
                  <a:ea typeface="Arial" pitchFamily="34" charset="-122"/>
                  <a:cs typeface="Arial" pitchFamily="34" charset="-120"/>
                </a:rPr>
                <a:t>This will: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8F78BDD-11E3-4DDC-B265-240694E4B6C3}"/>
                </a:ext>
              </a:extLst>
            </p:cNvPr>
            <p:cNvGrpSpPr/>
            <p:nvPr/>
          </p:nvGrpSpPr>
          <p:grpSpPr>
            <a:xfrm>
              <a:off x="10070464" y="6258393"/>
              <a:ext cx="6337935" cy="1903731"/>
              <a:chOff x="1205624" y="5605435"/>
              <a:chExt cx="6337935" cy="1903731"/>
            </a:xfrm>
          </p:grpSpPr>
          <p:sp>
            <p:nvSpPr>
              <p:cNvPr id="54" name="Text 6">
                <a:extLst>
                  <a:ext uri="{FF2B5EF4-FFF2-40B4-BE49-F238E27FC236}">
                    <a16:creationId xmlns:a16="http://schemas.microsoft.com/office/drawing/2014/main" id="{396CD6B5-2C39-492A-9DDC-AF1755B1390E}"/>
                  </a:ext>
                </a:extLst>
              </p:cNvPr>
              <p:cNvSpPr/>
              <p:nvPr/>
            </p:nvSpPr>
            <p:spPr>
              <a:xfrm>
                <a:off x="1205624" y="5605435"/>
                <a:ext cx="6337935" cy="60300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1900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Improve conversion</a:t>
                </a:r>
              </a:p>
            </p:txBody>
          </p:sp>
          <p:sp>
            <p:nvSpPr>
              <p:cNvPr id="55" name="Text 6">
                <a:extLst>
                  <a:ext uri="{FF2B5EF4-FFF2-40B4-BE49-F238E27FC236}">
                    <a16:creationId xmlns:a16="http://schemas.microsoft.com/office/drawing/2014/main" id="{5B0C7151-8C53-452D-8D4A-A030C630B3A1}"/>
                  </a:ext>
                </a:extLst>
              </p:cNvPr>
              <p:cNvSpPr/>
              <p:nvPr/>
            </p:nvSpPr>
            <p:spPr>
              <a:xfrm>
                <a:off x="1205624" y="6255799"/>
                <a:ext cx="6337935" cy="60300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1900" b="1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Increase security </a:t>
                </a:r>
                <a:r>
                  <a:rPr lang="en-US" sz="1900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by combining methods</a:t>
                </a:r>
              </a:p>
            </p:txBody>
          </p:sp>
          <p:sp>
            <p:nvSpPr>
              <p:cNvPr id="56" name="Text 6">
                <a:extLst>
                  <a:ext uri="{FF2B5EF4-FFF2-40B4-BE49-F238E27FC236}">
                    <a16:creationId xmlns:a16="http://schemas.microsoft.com/office/drawing/2014/main" id="{83496FD1-9862-4984-B22B-E58696B2A968}"/>
                  </a:ext>
                </a:extLst>
              </p:cNvPr>
              <p:cNvSpPr/>
              <p:nvPr/>
            </p:nvSpPr>
            <p:spPr>
              <a:xfrm>
                <a:off x="1205624" y="6906163"/>
                <a:ext cx="6337935" cy="60300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>
                  <a:lnSpc>
                    <a:spcPct val="145000"/>
                  </a:lnSpc>
                </a:pPr>
                <a:r>
                  <a:rPr lang="en-US" sz="1900" b="1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Adapt to </a:t>
                </a:r>
                <a:r>
                  <a:rPr lang="en-US" sz="1900" dirty="0">
                    <a:solidFill>
                      <a:srgbClr val="305B7C"/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user preferences and risk profiles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1734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DE970DFD-267C-4D70-AAA0-112D8F180F2E}"/>
              </a:ext>
            </a:extLst>
          </p:cNvPr>
          <p:cNvSpPr/>
          <p:nvPr/>
        </p:nvSpPr>
        <p:spPr>
          <a:xfrm>
            <a:off x="981456" y="1903314"/>
            <a:ext cx="16325088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r>
              <a:rPr lang="en-US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Device and behavior risk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FB611B06-D8A1-4F35-AD6B-5BD13E349099}"/>
              </a:ext>
            </a:extLst>
          </p:cNvPr>
          <p:cNvSpPr/>
          <p:nvPr/>
        </p:nvSpPr>
        <p:spPr>
          <a:xfrm>
            <a:off x="981456" y="2505294"/>
            <a:ext cx="16325088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108000"/>
              </a:lnSpc>
            </a:pP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Detect risk. 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What are the things to look at?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981456" y="4540496"/>
            <a:ext cx="15202774" cy="4339318"/>
            <a:chOff x="981456" y="4540496"/>
            <a:chExt cx="15202774" cy="4339318"/>
          </a:xfrm>
        </p:grpSpPr>
        <p:sp>
          <p:nvSpPr>
            <p:cNvPr id="20" name="Text 4">
              <a:extLst>
                <a:ext uri="{FF2B5EF4-FFF2-40B4-BE49-F238E27FC236}">
                  <a16:creationId xmlns:a16="http://schemas.microsoft.com/office/drawing/2014/main" id="{9576A0F5-158D-4BEC-B1C7-4F9AED8F6159}"/>
                </a:ext>
              </a:extLst>
            </p:cNvPr>
            <p:cNvSpPr/>
            <p:nvPr/>
          </p:nvSpPr>
          <p:spPr>
            <a:xfrm>
              <a:off x="981456" y="4553522"/>
              <a:ext cx="6337934" cy="96274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400" dirty="0"/>
                <a:t>What factors to support in your tooling?</a:t>
              </a:r>
              <a:endParaRPr lang="en-US" sz="2100" dirty="0">
                <a:latin typeface="Satoshi" pitchFamily="50" charset="0"/>
                <a:ea typeface="Arial" pitchFamily="34" charset="-122"/>
                <a:cs typeface="Arial" pitchFamily="34" charset="-120"/>
              </a:endParaRPr>
            </a:p>
          </p:txBody>
        </p:sp>
        <p:sp>
          <p:nvSpPr>
            <p:cNvPr id="29" name="Freeform: Shape 34">
              <a:extLst>
                <a:ext uri="{FF2B5EF4-FFF2-40B4-BE49-F238E27FC236}">
                  <a16:creationId xmlns:a16="http://schemas.microsoft.com/office/drawing/2014/main" id="{2E6A2963-4493-4A51-A3AC-C29D04D184CC}"/>
                </a:ext>
              </a:extLst>
            </p:cNvPr>
            <p:cNvSpPr/>
            <p:nvPr/>
          </p:nvSpPr>
          <p:spPr>
            <a:xfrm>
              <a:off x="8305272" y="6012838"/>
              <a:ext cx="110884" cy="2866975"/>
            </a:xfrm>
            <a:custGeom>
              <a:avLst/>
              <a:gdLst>
                <a:gd name="connsiteX0" fmla="*/ 0 w 502920"/>
                <a:gd name="connsiteY0" fmla="*/ 0 h 5913120"/>
                <a:gd name="connsiteX1" fmla="*/ 0 w 502920"/>
                <a:gd name="connsiteY1" fmla="*/ 2560320 h 5913120"/>
                <a:gd name="connsiteX2" fmla="*/ 502920 w 502920"/>
                <a:gd name="connsiteY2" fmla="*/ 3063240 h 5913120"/>
                <a:gd name="connsiteX3" fmla="*/ 0 w 502920"/>
                <a:gd name="connsiteY3" fmla="*/ 3566160 h 5913120"/>
                <a:gd name="connsiteX4" fmla="*/ 0 w 502920"/>
                <a:gd name="connsiteY4" fmla="*/ 5913120 h 5913120"/>
                <a:gd name="connsiteX0" fmla="*/ 0 w 502920"/>
                <a:gd name="connsiteY0" fmla="*/ 0 h 5913120"/>
                <a:gd name="connsiteX1" fmla="*/ 0 w 502920"/>
                <a:gd name="connsiteY1" fmla="*/ 2560320 h 5913120"/>
                <a:gd name="connsiteX2" fmla="*/ 502920 w 502920"/>
                <a:gd name="connsiteY2" fmla="*/ 3063240 h 5913120"/>
                <a:gd name="connsiteX3" fmla="*/ 0 w 502920"/>
                <a:gd name="connsiteY3" fmla="*/ 3566160 h 5913120"/>
                <a:gd name="connsiteX4" fmla="*/ 0 w 502920"/>
                <a:gd name="connsiteY4" fmla="*/ 5913120 h 5913120"/>
                <a:gd name="connsiteX0" fmla="*/ 0 w 502920"/>
                <a:gd name="connsiteY0" fmla="*/ 0 h 6151073"/>
                <a:gd name="connsiteX1" fmla="*/ 0 w 502920"/>
                <a:gd name="connsiteY1" fmla="*/ 2560320 h 6151073"/>
                <a:gd name="connsiteX2" fmla="*/ 502920 w 502920"/>
                <a:gd name="connsiteY2" fmla="*/ 3063240 h 6151073"/>
                <a:gd name="connsiteX3" fmla="*/ 0 w 502920"/>
                <a:gd name="connsiteY3" fmla="*/ 3566160 h 6151073"/>
                <a:gd name="connsiteX4" fmla="*/ 0 w 502920"/>
                <a:gd name="connsiteY4" fmla="*/ 6151073 h 6151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2920" h="6151073">
                  <a:moveTo>
                    <a:pt x="0" y="0"/>
                  </a:moveTo>
                  <a:lnTo>
                    <a:pt x="0" y="2560320"/>
                  </a:lnTo>
                  <a:lnTo>
                    <a:pt x="502920" y="3063240"/>
                  </a:lnTo>
                  <a:lnTo>
                    <a:pt x="0" y="3566160"/>
                  </a:lnTo>
                  <a:lnTo>
                    <a:pt x="0" y="6151073"/>
                  </a:lnTo>
                </a:path>
              </a:pathLst>
            </a:custGeom>
            <a:noFill/>
            <a:ln w="12700">
              <a:solidFill>
                <a:srgbClr val="305B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 4">
              <a:extLst>
                <a:ext uri="{FF2B5EF4-FFF2-40B4-BE49-F238E27FC236}">
                  <a16:creationId xmlns:a16="http://schemas.microsoft.com/office/drawing/2014/main" id="{EBB13B03-F977-4D51-9FCF-333D850BFB27}"/>
                </a:ext>
              </a:extLst>
            </p:cNvPr>
            <p:cNvSpPr/>
            <p:nvPr/>
          </p:nvSpPr>
          <p:spPr>
            <a:xfrm>
              <a:off x="9144000" y="4540496"/>
              <a:ext cx="6671310" cy="603003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GB" sz="2400" dirty="0"/>
                <a:t>Behaviour risk based on analysis of:</a:t>
              </a:r>
              <a:endParaRPr lang="en-US" sz="2100" dirty="0">
                <a:latin typeface="Satoshi" pitchFamily="50" charset="0"/>
                <a:ea typeface="Arial" pitchFamily="34" charset="-122"/>
                <a:cs typeface="Arial" pitchFamily="34" charset="-12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981456" y="5978198"/>
              <a:ext cx="6337934" cy="2901616"/>
              <a:chOff x="981456" y="5978198"/>
              <a:chExt cx="6337934" cy="2901616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981456" y="5978198"/>
                <a:ext cx="6337934" cy="603003"/>
                <a:chOff x="981457" y="5978198"/>
                <a:chExt cx="6337934" cy="603003"/>
              </a:xfrm>
            </p:grpSpPr>
            <p:sp>
              <p:nvSpPr>
                <p:cNvPr id="19" name="Text 6">
                  <a:extLst>
                    <a:ext uri="{FF2B5EF4-FFF2-40B4-BE49-F238E27FC236}">
                      <a16:creationId xmlns:a16="http://schemas.microsoft.com/office/drawing/2014/main" id="{864C07CC-3B0A-467C-9FCE-F01917EEC72B}"/>
                    </a:ext>
                  </a:extLst>
                </p:cNvPr>
                <p:cNvSpPr/>
                <p:nvPr/>
              </p:nvSpPr>
              <p:spPr>
                <a:xfrm>
                  <a:off x="1556238" y="5978198"/>
                  <a:ext cx="5763153" cy="60300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>
                    <a:lnSpc>
                      <a:spcPct val="145000"/>
                    </a:lnSpc>
                  </a:pPr>
                  <a:r>
                    <a:rPr lang="en-US" sz="1900" b="1" dirty="0">
                      <a:solidFill>
                        <a:srgbClr val="305B7C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Remote Access Tool (RAT) detection</a:t>
                  </a:r>
                </a:p>
              </p:txBody>
            </p:sp>
            <p:pic>
              <p:nvPicPr>
                <p:cNvPr id="2" name="Picture 1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1457" y="6065577"/>
                  <a:ext cx="352044" cy="352044"/>
                </a:xfrm>
                <a:prstGeom prst="rect">
                  <a:avLst/>
                </a:prstGeom>
              </p:spPr>
            </p:pic>
          </p:grpSp>
          <p:grpSp>
            <p:nvGrpSpPr>
              <p:cNvPr id="21" name="Group 20"/>
              <p:cNvGrpSpPr/>
              <p:nvPr/>
            </p:nvGrpSpPr>
            <p:grpSpPr>
              <a:xfrm>
                <a:off x="981456" y="6754278"/>
                <a:ext cx="6337934" cy="603003"/>
                <a:chOff x="981457" y="5978198"/>
                <a:chExt cx="6337934" cy="603003"/>
              </a:xfrm>
            </p:grpSpPr>
            <p:sp>
              <p:nvSpPr>
                <p:cNvPr id="25" name="Text 6">
                  <a:extLst>
                    <a:ext uri="{FF2B5EF4-FFF2-40B4-BE49-F238E27FC236}">
                      <a16:creationId xmlns:a16="http://schemas.microsoft.com/office/drawing/2014/main" id="{864C07CC-3B0A-467C-9FCE-F01917EEC72B}"/>
                    </a:ext>
                  </a:extLst>
                </p:cNvPr>
                <p:cNvSpPr/>
                <p:nvPr/>
              </p:nvSpPr>
              <p:spPr>
                <a:xfrm>
                  <a:off x="1556238" y="5978198"/>
                  <a:ext cx="5763153" cy="60300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>
                    <a:lnSpc>
                      <a:spcPct val="145000"/>
                    </a:lnSpc>
                  </a:pPr>
                  <a:r>
                    <a:rPr lang="en-US" sz="1900" b="1" dirty="0">
                      <a:solidFill>
                        <a:srgbClr val="305B7C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Mobile malware detection</a:t>
                  </a:r>
                </a:p>
              </p:txBody>
            </p:sp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1457" y="6065577"/>
                  <a:ext cx="352044" cy="352044"/>
                </a:xfrm>
                <a:prstGeom prst="rect">
                  <a:avLst/>
                </a:prstGeom>
              </p:spPr>
            </p:pic>
          </p:grpSp>
          <p:grpSp>
            <p:nvGrpSpPr>
              <p:cNvPr id="28" name="Group 27"/>
              <p:cNvGrpSpPr/>
              <p:nvPr/>
            </p:nvGrpSpPr>
            <p:grpSpPr>
              <a:xfrm>
                <a:off x="981456" y="7513375"/>
                <a:ext cx="6337934" cy="603003"/>
                <a:chOff x="981457" y="5978198"/>
                <a:chExt cx="6337934" cy="603003"/>
              </a:xfrm>
            </p:grpSpPr>
            <p:sp>
              <p:nvSpPr>
                <p:cNvPr id="31" name="Text 6">
                  <a:extLst>
                    <a:ext uri="{FF2B5EF4-FFF2-40B4-BE49-F238E27FC236}">
                      <a16:creationId xmlns:a16="http://schemas.microsoft.com/office/drawing/2014/main" id="{864C07CC-3B0A-467C-9FCE-F01917EEC72B}"/>
                    </a:ext>
                  </a:extLst>
                </p:cNvPr>
                <p:cNvSpPr/>
                <p:nvPr/>
              </p:nvSpPr>
              <p:spPr>
                <a:xfrm>
                  <a:off x="1556238" y="5978198"/>
                  <a:ext cx="5763153" cy="60300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>
                    <a:lnSpc>
                      <a:spcPct val="145000"/>
                    </a:lnSpc>
                  </a:pPr>
                  <a:r>
                    <a:rPr lang="en-US" sz="2000" b="1" dirty="0">
                      <a:solidFill>
                        <a:srgbClr val="305B7C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Device fingerprinting</a:t>
                  </a:r>
                  <a:endParaRPr lang="en-US" sz="2000" dirty="0">
                    <a:solidFill>
                      <a:schemeClr val="bg2">
                        <a:lumMod val="25000"/>
                      </a:schemeClr>
                    </a:solidFill>
                    <a:latin typeface="Satoshi" pitchFamily="50" charset="0"/>
                  </a:endParaRPr>
                </a:p>
              </p:txBody>
            </p:sp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1457" y="6065577"/>
                  <a:ext cx="352044" cy="352044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981456" y="8276811"/>
                <a:ext cx="6337934" cy="603003"/>
                <a:chOff x="981457" y="5978198"/>
                <a:chExt cx="6337934" cy="603003"/>
              </a:xfrm>
            </p:grpSpPr>
            <p:sp>
              <p:nvSpPr>
                <p:cNvPr id="34" name="Text 6">
                  <a:extLst>
                    <a:ext uri="{FF2B5EF4-FFF2-40B4-BE49-F238E27FC236}">
                      <a16:creationId xmlns:a16="http://schemas.microsoft.com/office/drawing/2014/main" id="{864C07CC-3B0A-467C-9FCE-F01917EEC72B}"/>
                    </a:ext>
                  </a:extLst>
                </p:cNvPr>
                <p:cNvSpPr/>
                <p:nvPr/>
              </p:nvSpPr>
              <p:spPr>
                <a:xfrm>
                  <a:off x="1556238" y="5978198"/>
                  <a:ext cx="5763153" cy="60300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>
                    <a:lnSpc>
                      <a:spcPct val="145000"/>
                    </a:lnSpc>
                  </a:pPr>
                  <a:r>
                    <a:rPr lang="en-US" sz="2000" b="1" dirty="0">
                      <a:solidFill>
                        <a:srgbClr val="305B7C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Location intelligence</a:t>
                  </a:r>
                </a:p>
              </p:txBody>
            </p:sp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1457" y="6065577"/>
                  <a:ext cx="352044" cy="35204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6" name="Group 35"/>
            <p:cNvGrpSpPr/>
            <p:nvPr/>
          </p:nvGrpSpPr>
          <p:grpSpPr>
            <a:xfrm>
              <a:off x="9846296" y="5978198"/>
              <a:ext cx="6337934" cy="2138180"/>
              <a:chOff x="981456" y="5978198"/>
              <a:chExt cx="6337934" cy="2138180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981456" y="5978198"/>
                <a:ext cx="6337934" cy="603003"/>
                <a:chOff x="981457" y="5978198"/>
                <a:chExt cx="6337934" cy="603003"/>
              </a:xfrm>
            </p:grpSpPr>
            <p:sp>
              <p:nvSpPr>
                <p:cNvPr id="47" name="Text 6">
                  <a:extLst>
                    <a:ext uri="{FF2B5EF4-FFF2-40B4-BE49-F238E27FC236}">
                      <a16:creationId xmlns:a16="http://schemas.microsoft.com/office/drawing/2014/main" id="{864C07CC-3B0A-467C-9FCE-F01917EEC72B}"/>
                    </a:ext>
                  </a:extLst>
                </p:cNvPr>
                <p:cNvSpPr/>
                <p:nvPr/>
              </p:nvSpPr>
              <p:spPr>
                <a:xfrm>
                  <a:off x="1556238" y="5978198"/>
                  <a:ext cx="5763153" cy="60300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>
                    <a:lnSpc>
                      <a:spcPct val="145000"/>
                    </a:lnSpc>
                  </a:pPr>
                  <a:r>
                    <a:rPr lang="en-US" sz="1900" b="1" dirty="0">
                      <a:solidFill>
                        <a:srgbClr val="305B7C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Navigation and Touch</a:t>
                  </a:r>
                </a:p>
              </p:txBody>
            </p:sp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1457" y="6065577"/>
                  <a:ext cx="352044" cy="352044"/>
                </a:xfrm>
                <a:prstGeom prst="rect">
                  <a:avLst/>
                </a:prstGeom>
              </p:spPr>
            </p:pic>
          </p:grpSp>
          <p:grpSp>
            <p:nvGrpSpPr>
              <p:cNvPr id="38" name="Group 37"/>
              <p:cNvGrpSpPr/>
              <p:nvPr/>
            </p:nvGrpSpPr>
            <p:grpSpPr>
              <a:xfrm>
                <a:off x="981456" y="6754278"/>
                <a:ext cx="6337934" cy="603003"/>
                <a:chOff x="981457" y="5978198"/>
                <a:chExt cx="6337934" cy="603003"/>
              </a:xfrm>
            </p:grpSpPr>
            <p:sp>
              <p:nvSpPr>
                <p:cNvPr id="45" name="Text 6">
                  <a:extLst>
                    <a:ext uri="{FF2B5EF4-FFF2-40B4-BE49-F238E27FC236}">
                      <a16:creationId xmlns:a16="http://schemas.microsoft.com/office/drawing/2014/main" id="{864C07CC-3B0A-467C-9FCE-F01917EEC72B}"/>
                    </a:ext>
                  </a:extLst>
                </p:cNvPr>
                <p:cNvSpPr/>
                <p:nvPr/>
              </p:nvSpPr>
              <p:spPr>
                <a:xfrm>
                  <a:off x="1556238" y="5978198"/>
                  <a:ext cx="5763153" cy="60300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>
                    <a:lnSpc>
                      <a:spcPct val="145000"/>
                    </a:lnSpc>
                  </a:pPr>
                  <a:r>
                    <a:rPr lang="en-US" sz="1900" b="1" dirty="0">
                      <a:solidFill>
                        <a:srgbClr val="305B7C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Keystroke patterns</a:t>
                  </a:r>
                </a:p>
              </p:txBody>
            </p:sp>
            <p:pic>
              <p:nvPicPr>
                <p:cNvPr id="46" name="Picture 45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1457" y="6065577"/>
                  <a:ext cx="352044" cy="352044"/>
                </a:xfrm>
                <a:prstGeom prst="rect">
                  <a:avLst/>
                </a:prstGeom>
              </p:spPr>
            </p:pic>
          </p:grpSp>
          <p:grpSp>
            <p:nvGrpSpPr>
              <p:cNvPr id="39" name="Group 38"/>
              <p:cNvGrpSpPr/>
              <p:nvPr/>
            </p:nvGrpSpPr>
            <p:grpSpPr>
              <a:xfrm>
                <a:off x="981456" y="7513375"/>
                <a:ext cx="6337934" cy="603003"/>
                <a:chOff x="981457" y="5978198"/>
                <a:chExt cx="6337934" cy="603003"/>
              </a:xfrm>
            </p:grpSpPr>
            <p:sp>
              <p:nvSpPr>
                <p:cNvPr id="43" name="Text 6">
                  <a:extLst>
                    <a:ext uri="{FF2B5EF4-FFF2-40B4-BE49-F238E27FC236}">
                      <a16:creationId xmlns:a16="http://schemas.microsoft.com/office/drawing/2014/main" id="{864C07CC-3B0A-467C-9FCE-F01917EEC72B}"/>
                    </a:ext>
                  </a:extLst>
                </p:cNvPr>
                <p:cNvSpPr/>
                <p:nvPr/>
              </p:nvSpPr>
              <p:spPr>
                <a:xfrm>
                  <a:off x="1556238" y="5978198"/>
                  <a:ext cx="5763153" cy="60300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>
                    <a:lnSpc>
                      <a:spcPct val="145000"/>
                    </a:lnSpc>
                  </a:pPr>
                  <a:r>
                    <a:rPr lang="en-US" sz="2000" b="1" dirty="0">
                      <a:solidFill>
                        <a:srgbClr val="305B7C"/>
                      </a:solidFill>
                      <a:latin typeface="Satoshi" pitchFamily="50" charset="0"/>
                      <a:ea typeface="Arial" pitchFamily="34" charset="-122"/>
                      <a:cs typeface="Arial" pitchFamily="34" charset="-120"/>
                    </a:rPr>
                    <a:t>Motion and Rotation</a:t>
                  </a:r>
                </a:p>
              </p:txBody>
            </p:sp>
            <p:pic>
              <p:nvPicPr>
                <p:cNvPr id="44" name="Picture 43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1457" y="6065577"/>
                  <a:ext cx="352044" cy="35204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9692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AD40B94-1EAC-49A9-9D8B-6C03A784D5D7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58BC3150-31CD-468F-8E8F-B194A15AFBAE}"/>
              </a:ext>
            </a:extLst>
          </p:cNvPr>
          <p:cNvSpPr/>
          <p:nvPr/>
        </p:nvSpPr>
        <p:spPr>
          <a:xfrm>
            <a:off x="981456" y="2037712"/>
            <a:ext cx="7928864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cap="all" spc="252" dirty="0">
                <a:solidFill>
                  <a:srgbClr val="4B5F71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Final perspective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12BBC070-C293-46D7-BA6A-CCFCEB0D846B}"/>
              </a:ext>
            </a:extLst>
          </p:cNvPr>
          <p:cNvSpPr/>
          <p:nvPr/>
        </p:nvSpPr>
        <p:spPr>
          <a:xfrm>
            <a:off x="981456" y="2639691"/>
            <a:ext cx="11454384" cy="22012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what does a strong 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9196C5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onboarding / KYC approach </a:t>
            </a: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look like?</a:t>
            </a:r>
            <a:endParaRPr lang="en-US" sz="4400" b="1" kern="0" cap="all" spc="-102" dirty="0">
              <a:solidFill>
                <a:srgbClr val="9196C5"/>
              </a:solidFill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805F51E-4683-42A8-9E1C-D639A6A73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64D1305-97E7-448F-931B-C2AADCA59B75}"/>
              </a:ext>
            </a:extLst>
          </p:cNvPr>
          <p:cNvGrpSpPr/>
          <p:nvPr/>
        </p:nvGrpSpPr>
        <p:grpSpPr>
          <a:xfrm>
            <a:off x="955250" y="5672097"/>
            <a:ext cx="8874550" cy="3524419"/>
            <a:chOff x="955250" y="6062591"/>
            <a:chExt cx="8874550" cy="352441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6E3AA65-96CE-4035-A797-FFB6DB1A57E5}"/>
                </a:ext>
              </a:extLst>
            </p:cNvPr>
            <p:cNvGrpSpPr/>
            <p:nvPr/>
          </p:nvGrpSpPr>
          <p:grpSpPr>
            <a:xfrm>
              <a:off x="955250" y="6784932"/>
              <a:ext cx="8874550" cy="2079739"/>
              <a:chOff x="955250" y="6784932"/>
              <a:chExt cx="7349490" cy="2079739"/>
            </a:xfrm>
          </p:grpSpPr>
          <p:sp>
            <p:nvSpPr>
              <p:cNvPr id="36" name="Shape 3">
                <a:extLst>
                  <a:ext uri="{FF2B5EF4-FFF2-40B4-BE49-F238E27FC236}">
                    <a16:creationId xmlns:a16="http://schemas.microsoft.com/office/drawing/2014/main" id="{B89E84C8-1E76-4A96-8C18-ABD7DDC3DB69}"/>
                  </a:ext>
                </a:extLst>
              </p:cNvPr>
              <p:cNvSpPr/>
              <p:nvPr/>
            </p:nvSpPr>
            <p:spPr>
              <a:xfrm>
                <a:off x="955250" y="6784932"/>
                <a:ext cx="7349490" cy="9525"/>
              </a:xfrm>
              <a:prstGeom prst="rect">
                <a:avLst/>
              </a:prstGeom>
              <a:solidFill>
                <a:srgbClr val="09090B">
                  <a:alpha val="8000"/>
                </a:srgbClr>
              </a:solidFill>
              <a:ln/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38" name="Shape 3">
                <a:extLst>
                  <a:ext uri="{FF2B5EF4-FFF2-40B4-BE49-F238E27FC236}">
                    <a16:creationId xmlns:a16="http://schemas.microsoft.com/office/drawing/2014/main" id="{F7DE371D-0695-4F4F-8B10-F772142933FE}"/>
                  </a:ext>
                </a:extLst>
              </p:cNvPr>
              <p:cNvSpPr/>
              <p:nvPr/>
            </p:nvSpPr>
            <p:spPr>
              <a:xfrm>
                <a:off x="955250" y="7820039"/>
                <a:ext cx="7349490" cy="9525"/>
              </a:xfrm>
              <a:prstGeom prst="rect">
                <a:avLst/>
              </a:prstGeom>
              <a:solidFill>
                <a:srgbClr val="09090B">
                  <a:alpha val="8000"/>
                </a:srgbClr>
              </a:solidFill>
              <a:ln/>
            </p:spPr>
            <p:txBody>
              <a:bodyPr/>
              <a:lstStyle/>
              <a:p>
                <a:endParaRPr lang="en-NL"/>
              </a:p>
            </p:txBody>
          </p:sp>
          <p:sp>
            <p:nvSpPr>
              <p:cNvPr id="40" name="Shape 3">
                <a:extLst>
                  <a:ext uri="{FF2B5EF4-FFF2-40B4-BE49-F238E27FC236}">
                    <a16:creationId xmlns:a16="http://schemas.microsoft.com/office/drawing/2014/main" id="{0EB56308-5F45-4E6E-8257-0383C459B12C}"/>
                  </a:ext>
                </a:extLst>
              </p:cNvPr>
              <p:cNvSpPr/>
              <p:nvPr/>
            </p:nvSpPr>
            <p:spPr>
              <a:xfrm>
                <a:off x="955250" y="8855146"/>
                <a:ext cx="7349490" cy="9525"/>
              </a:xfrm>
              <a:prstGeom prst="rect">
                <a:avLst/>
              </a:prstGeom>
              <a:solidFill>
                <a:srgbClr val="09090B">
                  <a:alpha val="8000"/>
                </a:srgbClr>
              </a:solidFill>
              <a:ln/>
            </p:spPr>
            <p:txBody>
              <a:bodyPr/>
              <a:lstStyle/>
              <a:p>
                <a:endParaRPr lang="en-NL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281C9C1-E8AB-4C57-8085-6CCAA40A20E0}"/>
                </a:ext>
              </a:extLst>
            </p:cNvPr>
            <p:cNvGrpSpPr/>
            <p:nvPr/>
          </p:nvGrpSpPr>
          <p:grpSpPr>
            <a:xfrm>
              <a:off x="955251" y="6062591"/>
              <a:ext cx="8654366" cy="419100"/>
              <a:chOff x="955250" y="5271178"/>
              <a:chExt cx="10279049" cy="419100"/>
            </a:xfrm>
          </p:grpSpPr>
          <p:sp>
            <p:nvSpPr>
              <p:cNvPr id="45" name="Text 4">
                <a:extLst>
                  <a:ext uri="{FF2B5EF4-FFF2-40B4-BE49-F238E27FC236}">
                    <a16:creationId xmlns:a16="http://schemas.microsoft.com/office/drawing/2014/main" id="{7164027A-AD02-4F4D-A207-5279246A7DF7}"/>
                  </a:ext>
                </a:extLst>
              </p:cNvPr>
              <p:cNvSpPr/>
              <p:nvPr/>
            </p:nvSpPr>
            <p:spPr>
              <a:xfrm>
                <a:off x="1475829" y="5313088"/>
                <a:ext cx="9758470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Implement </a:t>
                </a:r>
                <a:r>
                  <a:rPr lang="en-US" sz="1900" b="1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risk-based onboarding </a:t>
                </a: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that adapts to user context</a:t>
                </a:r>
              </a:p>
            </p:txBody>
          </p:sp>
          <p:sp>
            <p:nvSpPr>
              <p:cNvPr id="46" name="Text 4">
                <a:extLst>
                  <a:ext uri="{FF2B5EF4-FFF2-40B4-BE49-F238E27FC236}">
                    <a16:creationId xmlns:a16="http://schemas.microsoft.com/office/drawing/2014/main" id="{C9D32D4B-BF2A-44CC-A3DF-7B7FE75875F9}"/>
                  </a:ext>
                </a:extLst>
              </p:cNvPr>
              <p:cNvSpPr/>
              <p:nvPr/>
            </p:nvSpPr>
            <p:spPr>
              <a:xfrm>
                <a:off x="955250" y="5271178"/>
                <a:ext cx="457200" cy="4191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b="1" dirty="0">
                    <a:solidFill>
                      <a:srgbClr val="305B7C"/>
                    </a:solidFill>
                    <a:latin typeface="Georgia" panose="02040502050405020303" pitchFamily="18" charset="0"/>
                    <a:ea typeface="Georgia" pitchFamily="34" charset="-122"/>
                    <a:cs typeface="Georgia" pitchFamily="34" charset="-120"/>
                  </a:rPr>
                  <a:t>01</a:t>
                </a:r>
                <a:endParaRPr lang="en-US" sz="2300" dirty="0">
                  <a:solidFill>
                    <a:srgbClr val="305B7C"/>
                  </a:solidFill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CDD77BF-3784-4305-AA7A-518C43DC226F}"/>
                </a:ext>
              </a:extLst>
            </p:cNvPr>
            <p:cNvGrpSpPr/>
            <p:nvPr/>
          </p:nvGrpSpPr>
          <p:grpSpPr>
            <a:xfrm>
              <a:off x="975655" y="7097698"/>
              <a:ext cx="8654366" cy="419100"/>
              <a:chOff x="979485" y="6324073"/>
              <a:chExt cx="10279049" cy="419100"/>
            </a:xfrm>
          </p:grpSpPr>
          <p:sp>
            <p:nvSpPr>
              <p:cNvPr id="47" name="Text 4">
                <a:extLst>
                  <a:ext uri="{FF2B5EF4-FFF2-40B4-BE49-F238E27FC236}">
                    <a16:creationId xmlns:a16="http://schemas.microsoft.com/office/drawing/2014/main" id="{F0B06482-8DD0-42BB-B9C6-45EB2CD9D2AD}"/>
                  </a:ext>
                </a:extLst>
              </p:cNvPr>
              <p:cNvSpPr/>
              <p:nvPr/>
            </p:nvSpPr>
            <p:spPr>
              <a:xfrm>
                <a:off x="1500064" y="6365983"/>
                <a:ext cx="9758470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Use </a:t>
                </a:r>
                <a:r>
                  <a:rPr lang="en-US" sz="1900" b="1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layered verification </a:t>
                </a: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instead of relying on a single method</a:t>
                </a:r>
              </a:p>
            </p:txBody>
          </p:sp>
          <p:sp>
            <p:nvSpPr>
              <p:cNvPr id="48" name="Text 4">
                <a:extLst>
                  <a:ext uri="{FF2B5EF4-FFF2-40B4-BE49-F238E27FC236}">
                    <a16:creationId xmlns:a16="http://schemas.microsoft.com/office/drawing/2014/main" id="{5F16FBC3-D519-4A4F-BA95-A9150E7CCE2B}"/>
                  </a:ext>
                </a:extLst>
              </p:cNvPr>
              <p:cNvSpPr/>
              <p:nvPr/>
            </p:nvSpPr>
            <p:spPr>
              <a:xfrm>
                <a:off x="979485" y="6324073"/>
                <a:ext cx="457200" cy="4191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 fontScale="77500" lnSpcReduction="20000"/>
              </a:bodyPr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sz="2300" b="1" dirty="0">
                    <a:solidFill>
                      <a:srgbClr val="305B7C"/>
                    </a:solidFill>
                    <a:latin typeface="Georgia" panose="02040502050405020303" pitchFamily="18" charset="0"/>
                    <a:ea typeface="Georgia" pitchFamily="34" charset="-122"/>
                    <a:cs typeface="Georgia" pitchFamily="34" charset="-120"/>
                  </a:rPr>
                  <a:t>02</a:t>
                </a:r>
                <a:endParaRPr lang="en-US" sz="2300" dirty="0">
                  <a:solidFill>
                    <a:srgbClr val="305B7C"/>
                  </a:solidFill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3E305DC-EFFF-49D4-916E-0855E4B4B509}"/>
                </a:ext>
              </a:extLst>
            </p:cNvPr>
            <p:cNvGrpSpPr/>
            <p:nvPr/>
          </p:nvGrpSpPr>
          <p:grpSpPr>
            <a:xfrm>
              <a:off x="977315" y="8132805"/>
              <a:ext cx="8654366" cy="419100"/>
              <a:chOff x="981456" y="7328708"/>
              <a:chExt cx="10279049" cy="419100"/>
            </a:xfrm>
          </p:grpSpPr>
          <p:sp>
            <p:nvSpPr>
              <p:cNvPr id="49" name="Text 4">
                <a:extLst>
                  <a:ext uri="{FF2B5EF4-FFF2-40B4-BE49-F238E27FC236}">
                    <a16:creationId xmlns:a16="http://schemas.microsoft.com/office/drawing/2014/main" id="{7D478F60-0AD7-49FF-A0EF-E276FA0CD57A}"/>
                  </a:ext>
                </a:extLst>
              </p:cNvPr>
              <p:cNvSpPr/>
              <p:nvPr/>
            </p:nvSpPr>
            <p:spPr>
              <a:xfrm>
                <a:off x="1502035" y="7370618"/>
                <a:ext cx="9758470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Combine identity data </a:t>
                </a:r>
                <a:r>
                  <a:rPr lang="en-US" sz="1900" b="1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with behavioral </a:t>
                </a: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and </a:t>
                </a:r>
                <a:r>
                  <a:rPr lang="en-US" sz="1900" b="1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transactional insights</a:t>
                </a:r>
              </a:p>
            </p:txBody>
          </p:sp>
          <p:sp>
            <p:nvSpPr>
              <p:cNvPr id="50" name="Text 4">
                <a:extLst>
                  <a:ext uri="{FF2B5EF4-FFF2-40B4-BE49-F238E27FC236}">
                    <a16:creationId xmlns:a16="http://schemas.microsoft.com/office/drawing/2014/main" id="{8A94A700-3660-46A3-8DA7-B12C80EF0DE0}"/>
                  </a:ext>
                </a:extLst>
              </p:cNvPr>
              <p:cNvSpPr/>
              <p:nvPr/>
            </p:nvSpPr>
            <p:spPr>
              <a:xfrm>
                <a:off x="981456" y="7328708"/>
                <a:ext cx="457200" cy="4191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 fontScale="77500" lnSpcReduction="20000"/>
              </a:bodyPr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sz="2300" b="1" dirty="0">
                    <a:solidFill>
                      <a:srgbClr val="305B7C"/>
                    </a:solidFill>
                    <a:latin typeface="Georgia" panose="02040502050405020303" pitchFamily="18" charset="0"/>
                    <a:ea typeface="Georgia" pitchFamily="34" charset="-122"/>
                    <a:cs typeface="Georgia" pitchFamily="34" charset="-120"/>
                  </a:rPr>
                  <a:t>03</a:t>
                </a:r>
                <a:endParaRPr lang="en-US" sz="2300" dirty="0">
                  <a:solidFill>
                    <a:srgbClr val="305B7C"/>
                  </a:solidFill>
                  <a:latin typeface="Georgia" panose="02040502050405020303" pitchFamily="18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9DD2B87-8ED5-4241-AE03-6B9C63ECE0E2}"/>
                </a:ext>
              </a:extLst>
            </p:cNvPr>
            <p:cNvGrpSpPr/>
            <p:nvPr/>
          </p:nvGrpSpPr>
          <p:grpSpPr>
            <a:xfrm>
              <a:off x="977315" y="9167910"/>
              <a:ext cx="8654366" cy="419100"/>
              <a:chOff x="981456" y="8375253"/>
              <a:chExt cx="10279049" cy="419100"/>
            </a:xfrm>
          </p:grpSpPr>
          <p:sp>
            <p:nvSpPr>
              <p:cNvPr id="51" name="Text 4">
                <a:extLst>
                  <a:ext uri="{FF2B5EF4-FFF2-40B4-BE49-F238E27FC236}">
                    <a16:creationId xmlns:a16="http://schemas.microsoft.com/office/drawing/2014/main" id="{7A035205-9CE9-4C62-A0CE-1B84827D8C01}"/>
                  </a:ext>
                </a:extLst>
              </p:cNvPr>
              <p:cNvSpPr/>
              <p:nvPr/>
            </p:nvSpPr>
            <p:spPr>
              <a:xfrm>
                <a:off x="1502035" y="8417163"/>
                <a:ext cx="9758470" cy="33528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Autofit/>
              </a:bodyPr>
              <a:lstStyle/>
              <a:p>
                <a:pPr marL="0" indent="0" algn="l">
                  <a:buNone/>
                </a:pP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Monitor </a:t>
                </a:r>
                <a:r>
                  <a:rPr lang="en-US" sz="1900" b="1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continuously</a:t>
                </a:r>
                <a:r>
                  <a:rPr lang="en-US" sz="1900" kern="0" spc="144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atoshi" pitchFamily="50" charset="0"/>
                    <a:ea typeface="Arial" pitchFamily="34" charset="-122"/>
                    <a:cs typeface="Arial" pitchFamily="34" charset="-120"/>
                  </a:rPr>
                  <a:t>, not just at onboarding</a:t>
                </a:r>
              </a:p>
            </p:txBody>
          </p:sp>
          <p:sp>
            <p:nvSpPr>
              <p:cNvPr id="52" name="Text 4">
                <a:extLst>
                  <a:ext uri="{FF2B5EF4-FFF2-40B4-BE49-F238E27FC236}">
                    <a16:creationId xmlns:a16="http://schemas.microsoft.com/office/drawing/2014/main" id="{B39FFF66-1197-41A7-8C60-09A03030E95B}"/>
                  </a:ext>
                </a:extLst>
              </p:cNvPr>
              <p:cNvSpPr/>
              <p:nvPr/>
            </p:nvSpPr>
            <p:spPr>
              <a:xfrm>
                <a:off x="981456" y="8375253"/>
                <a:ext cx="457200" cy="4191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 fontScale="77500" lnSpcReduction="20000"/>
              </a:bodyPr>
              <a:lstStyle/>
              <a:p>
                <a:pPr marL="0" indent="0" algn="l">
                  <a:lnSpc>
                    <a:spcPct val="100000"/>
                  </a:lnSpc>
                  <a:buNone/>
                </a:pPr>
                <a:r>
                  <a:rPr lang="en-US" sz="2300" b="1" dirty="0">
                    <a:solidFill>
                      <a:srgbClr val="305B7C"/>
                    </a:solidFill>
                    <a:latin typeface="Georgia" panose="02040502050405020303" pitchFamily="18" charset="0"/>
                    <a:ea typeface="Georgia" pitchFamily="34" charset="-122"/>
                    <a:cs typeface="Georgia" pitchFamily="34" charset="-120"/>
                  </a:rPr>
                  <a:t>04</a:t>
                </a:r>
                <a:endParaRPr lang="en-US" sz="2300" dirty="0">
                  <a:solidFill>
                    <a:srgbClr val="305B7C"/>
                  </a:solidFill>
                  <a:latin typeface="Georgia" panose="02040502050405020303" pitchFamily="18" charset="0"/>
                </a:endParaRPr>
              </a:p>
            </p:txBody>
          </p:sp>
        </p:grp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568CA6FD-0682-4BA8-88E0-DF0EE5CB53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1" b="15926"/>
          <a:stretch/>
        </p:blipFill>
        <p:spPr>
          <a:xfrm>
            <a:off x="11171268" y="-2910"/>
            <a:ext cx="7116732" cy="86487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D5111D69-75B6-4C7C-830C-232AD0A0E8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1" t="14786"/>
          <a:stretch/>
        </p:blipFill>
        <p:spPr>
          <a:xfrm>
            <a:off x="11171268" y="1641210"/>
            <a:ext cx="7116732" cy="876590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B6063A66-F07E-43AC-9694-8583754F7C87}"/>
              </a:ext>
            </a:extLst>
          </p:cNvPr>
          <p:cNvSpPr txBox="1"/>
          <p:nvPr/>
        </p:nvSpPr>
        <p:spPr>
          <a:xfrm>
            <a:off x="955250" y="4711289"/>
            <a:ext cx="821606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toshi" pitchFamily="50" charset="0"/>
              </a:rPr>
              <a:t>Treat identity / KYC as a key capability, not just a compliance thing. </a:t>
            </a:r>
            <a:endParaRPr lang="en-US" sz="1900" dirty="0">
              <a:solidFill>
                <a:schemeClr val="tx1">
                  <a:lumMod val="95000"/>
                  <a:lumOff val="5000"/>
                </a:schemeClr>
              </a:solidFill>
              <a:latin typeface="Satoshi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4452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D4D323D-F862-4469-A7D4-34D5301B0105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atoshi" pitchFamily="50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FE37060-CDE1-4148-8866-4E15FA2A53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78"/>
          <a:stretch/>
        </p:blipFill>
        <p:spPr>
          <a:xfrm>
            <a:off x="-225047" y="8001000"/>
            <a:ext cx="18747361" cy="2286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B574583-12BE-4303-AE96-A8DF29F715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75" y="1596373"/>
            <a:ext cx="1521250" cy="600052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87D17ACC-8F21-495E-B4A1-38697BAFB1E3}"/>
              </a:ext>
            </a:extLst>
          </p:cNvPr>
          <p:cNvSpPr/>
          <p:nvPr/>
        </p:nvSpPr>
        <p:spPr>
          <a:xfrm>
            <a:off x="5060633" y="2935670"/>
            <a:ext cx="8281880" cy="19697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2800" b="1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You are not only onboarding customers, but also risk. And the question is not whether identity fraud will occur. It will. </a:t>
            </a:r>
            <a:endParaRPr lang="en-US" sz="1600" b="1" kern="0" spc="-39" dirty="0">
              <a:solidFill>
                <a:srgbClr val="2B4E6C"/>
              </a:solidFill>
              <a:latin typeface="Satoshi" pitchFamily="50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C683D491-8485-4034-BBAE-BED55972EEAD}"/>
              </a:ext>
            </a:extLst>
          </p:cNvPr>
          <p:cNvSpPr/>
          <p:nvPr/>
        </p:nvSpPr>
        <p:spPr>
          <a:xfrm>
            <a:off x="5060633" y="5143499"/>
            <a:ext cx="8166735" cy="19697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2800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The real question is whether you can </a:t>
            </a:r>
            <a:r>
              <a:rPr lang="en-US" sz="2800" b="1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detect</a:t>
            </a:r>
            <a:r>
              <a:rPr lang="en-US" sz="2800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 it </a:t>
            </a:r>
            <a:r>
              <a:rPr lang="en-US" sz="2800" b="1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early</a:t>
            </a:r>
            <a:r>
              <a:rPr lang="en-US" sz="2800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2800" b="1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adapt</a:t>
            </a:r>
            <a:r>
              <a:rPr lang="en-US" sz="2800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800" b="1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quickly</a:t>
            </a:r>
            <a:r>
              <a:rPr lang="en-US" sz="2800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, and </a:t>
            </a:r>
            <a:r>
              <a:rPr lang="en-US" sz="2800" b="1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limit its impact</a:t>
            </a:r>
            <a:r>
              <a:rPr lang="en-US" sz="2800" kern="0" spc="-39" dirty="0">
                <a:solidFill>
                  <a:srgbClr val="2B4E6C"/>
                </a:solidFill>
                <a:latin typeface="Satoshi" pitchFamily="50" charset="0"/>
                <a:ea typeface="Georgia" pitchFamily="34" charset="-122"/>
                <a:cs typeface="Georgia" pitchFamily="34" charset="-120"/>
              </a:rPr>
              <a:t>.</a:t>
            </a:r>
            <a:endParaRPr lang="en-US" sz="1600" kern="0" spc="-39" dirty="0">
              <a:solidFill>
                <a:srgbClr val="2B4E6C"/>
              </a:solidFill>
              <a:latin typeface="Satoshi" pitchFamily="50" charset="0"/>
              <a:ea typeface="Georgia" pitchFamily="34" charset="-122"/>
              <a:cs typeface="Georgia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0034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FD0C44-E5A5-DAEC-FF47-FABDF9C3B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B2FAEE-AFF7-26FA-CC5C-FB1FE253C411}"/>
              </a:ext>
            </a:extLst>
          </p:cNvPr>
          <p:cNvSpPr/>
          <p:nvPr/>
        </p:nvSpPr>
        <p:spPr>
          <a:xfrm>
            <a:off x="8973699" y="0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AD905C88-19E6-818D-C429-36FBB15AB050}"/>
              </a:ext>
            </a:extLst>
          </p:cNvPr>
          <p:cNvSpPr/>
          <p:nvPr/>
        </p:nvSpPr>
        <p:spPr>
          <a:xfrm>
            <a:off x="14776252" y="5334000"/>
            <a:ext cx="3617101" cy="4991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endParaRPr lang="en-US" sz="39000" b="1" kern="0" spc="-1950">
              <a:solidFill>
                <a:srgbClr val="7089A0"/>
              </a:solidFill>
              <a:latin typeface="Georgia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9AB9562-A0EA-D0D4-535C-AF67876B87C9}"/>
              </a:ext>
            </a:extLst>
          </p:cNvPr>
          <p:cNvSpPr/>
          <p:nvPr/>
        </p:nvSpPr>
        <p:spPr>
          <a:xfrm>
            <a:off x="1053693" y="3422413"/>
            <a:ext cx="5776051" cy="1953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1500" b="1" kern="0" spc="252" dirty="0">
                <a:solidFill>
                  <a:srgbClr val="7089A0"/>
                </a:solidFill>
                <a:latin typeface="Satoshi"/>
                <a:cs typeface="Arial"/>
              </a:rPr>
              <a:t>Q&amp;A</a:t>
            </a:r>
            <a:endParaRPr lang="en-US" sz="11500" b="1" kern="0" spc="252" dirty="0">
              <a:solidFill>
                <a:srgbClr val="7089A0"/>
              </a:solidFill>
              <a:latin typeface="Satoshi" pitchFamily="50" charset="0"/>
              <a:cs typeface="Arial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C3DFD2-CB26-7523-70EC-B513B2DAEAD4}"/>
              </a:ext>
            </a:extLst>
          </p:cNvPr>
          <p:cNvSpPr/>
          <p:nvPr/>
        </p:nvSpPr>
        <p:spPr>
          <a:xfrm>
            <a:off x="1113847" y="5383861"/>
            <a:ext cx="10947992" cy="18862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en-US" sz="6600" b="1" kern="0" cap="all" spc="-102" dirty="0">
                <a:solidFill>
                  <a:srgbClr val="305B7C"/>
                </a:solidFill>
                <a:latin typeface="Satoshi"/>
                <a:ea typeface="+mn-lt"/>
                <a:cs typeface="Arial"/>
              </a:rPr>
              <a:t>ANSWERING </a:t>
            </a:r>
          </a:p>
          <a:p>
            <a:pPr>
              <a:lnSpc>
                <a:spcPct val="105000"/>
              </a:lnSpc>
            </a:pPr>
            <a:r>
              <a:rPr lang="en-US" sz="6600" b="1" kern="0" cap="all" spc="-102" dirty="0">
                <a:solidFill>
                  <a:srgbClr val="305B7C"/>
                </a:solidFill>
                <a:latin typeface="Satoshi"/>
                <a:ea typeface="+mn-lt"/>
                <a:cs typeface="Arial"/>
              </a:rPr>
              <a:t>Your questions</a:t>
            </a:r>
            <a:endParaRPr lang="nl-NL" sz="6600" dirty="0"/>
          </a:p>
          <a:p>
            <a:pPr marL="0" indent="0" algn="l">
              <a:lnSpc>
                <a:spcPct val="105000"/>
              </a:lnSpc>
              <a:buNone/>
            </a:pPr>
            <a:endParaRPr lang="en-US" sz="4700" b="1" kern="0" cap="all" spc="-102" dirty="0">
              <a:solidFill>
                <a:srgbClr val="305B7C"/>
              </a:solidFill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BBA7E0B-C1EA-89AE-D3A0-BA652A8CC30A}"/>
              </a:ext>
            </a:extLst>
          </p:cNvPr>
          <p:cNvSpPr/>
          <p:nvPr/>
        </p:nvSpPr>
        <p:spPr>
          <a:xfrm>
            <a:off x="1219200" y="5315755"/>
            <a:ext cx="533400" cy="19050"/>
          </a:xfrm>
          <a:prstGeom prst="rect">
            <a:avLst/>
          </a:prstGeom>
          <a:solidFill>
            <a:srgbClr val="C17E3A"/>
          </a:solidFill>
          <a:ln>
            <a:solidFill>
              <a:srgbClr val="4B5F7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67F4E4F-90CE-43B6-2F18-635A90B034E9}"/>
              </a:ext>
            </a:extLst>
          </p:cNvPr>
          <p:cNvSpPr/>
          <p:nvPr/>
        </p:nvSpPr>
        <p:spPr>
          <a:xfrm>
            <a:off x="1219200" y="5562121"/>
            <a:ext cx="6671310" cy="1278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50000"/>
              </a:lnSpc>
            </a:pPr>
            <a:endParaRPr lang="en-US" sz="1900" dirty="0"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3A195D-0351-CE4A-C44C-F9C6BA61AE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74" b="72630"/>
          <a:stretch/>
        </p:blipFill>
        <p:spPr>
          <a:xfrm>
            <a:off x="7371339" y="3687583"/>
            <a:ext cx="10916661" cy="6637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E77D3B-36E7-7870-A0C8-D100362107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27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0CBD5"/>
            </a:gs>
            <a:gs pos="0">
              <a:srgbClr val="F8FBFF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834C09-1DEA-1CA5-5A68-48AF416FF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295534A9-5938-C591-26FE-8811C72AE441}"/>
              </a:ext>
            </a:extLst>
          </p:cNvPr>
          <p:cNvSpPr/>
          <p:nvPr/>
        </p:nvSpPr>
        <p:spPr>
          <a:xfrm>
            <a:off x="8973699" y="92238"/>
            <a:ext cx="9314301" cy="10286999"/>
          </a:xfrm>
          <a:prstGeom prst="rect">
            <a:avLst/>
          </a:prstGeom>
          <a:gradFill flip="none" rotWithShape="1">
            <a:gsLst>
              <a:gs pos="100000">
                <a:srgbClr val="7070BA">
                  <a:alpha val="60000"/>
                </a:srgbClr>
              </a:gs>
              <a:gs pos="0">
                <a:srgbClr val="F8FBF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58983E0-F292-B04B-0579-ECBE6A6B31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50" y="921039"/>
            <a:ext cx="1521250" cy="600052"/>
          </a:xfrm>
          <a:prstGeom prst="rect">
            <a:avLst/>
          </a:prstGeom>
        </p:spPr>
      </p:pic>
      <p:sp>
        <p:nvSpPr>
          <p:cNvPr id="98" name="Shape 0">
            <a:extLst>
              <a:ext uri="{FF2B5EF4-FFF2-40B4-BE49-F238E27FC236}">
                <a16:creationId xmlns:a16="http://schemas.microsoft.com/office/drawing/2014/main" id="{B35A9F0D-22F8-ABB7-7D3C-AB6335136A47}"/>
              </a:ext>
            </a:extLst>
          </p:cNvPr>
          <p:cNvSpPr/>
          <p:nvPr/>
        </p:nvSpPr>
        <p:spPr>
          <a:xfrm>
            <a:off x="1158741" y="3038023"/>
            <a:ext cx="47810" cy="49944"/>
          </a:xfrm>
          <a:prstGeom prst="ellipse">
            <a:avLst/>
          </a:prstGeom>
          <a:solidFill>
            <a:srgbClr val="F8FBFF"/>
          </a:solidFill>
          <a:ln w="12700">
            <a:solidFill>
              <a:srgbClr val="F8FB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5">
            <a:extLst>
              <a:ext uri="{FF2B5EF4-FFF2-40B4-BE49-F238E27FC236}">
                <a16:creationId xmlns:a16="http://schemas.microsoft.com/office/drawing/2014/main" id="{FA7BFEC5-9988-B095-8733-DABE54093357}"/>
              </a:ext>
            </a:extLst>
          </p:cNvPr>
          <p:cNvSpPr/>
          <p:nvPr/>
        </p:nvSpPr>
        <p:spPr>
          <a:xfrm>
            <a:off x="4213483" y="6322081"/>
            <a:ext cx="3067086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 Rojas</a:t>
            </a:r>
            <a:endParaRPr lang="en-US" sz="2600" b="1" dirty="0">
              <a:solidFill>
                <a:srgbClr val="305B7C"/>
              </a:solidFill>
            </a:endParaRPr>
          </a:p>
        </p:txBody>
      </p:sp>
      <p:sp>
        <p:nvSpPr>
          <p:cNvPr id="100" name="Text 6">
            <a:extLst>
              <a:ext uri="{FF2B5EF4-FFF2-40B4-BE49-F238E27FC236}">
                <a16:creationId xmlns:a16="http://schemas.microsoft.com/office/drawing/2014/main" id="{B5E1BE0E-9F24-26BE-F65E-AB629BD52977}"/>
              </a:ext>
            </a:extLst>
          </p:cNvPr>
          <p:cNvSpPr/>
          <p:nvPr/>
        </p:nvSpPr>
        <p:spPr>
          <a:xfrm>
            <a:off x="3992353" y="6831806"/>
            <a:ext cx="3509346" cy="1242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B5F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 Specialist 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4B5F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Bluem</a:t>
            </a:r>
          </a:p>
          <a:p>
            <a:pPr marL="0" indent="0" algn="ctr">
              <a:buNone/>
            </a:pPr>
            <a:r>
              <a:rPr lang="en-US" sz="2000" dirty="0" err="1">
                <a:solidFill>
                  <a:srgbClr val="4B5F71"/>
                </a:solidFill>
              </a:rPr>
              <a:t>a.rojas@bluem.nl</a:t>
            </a:r>
            <a:endParaRPr lang="en-US" sz="2000" dirty="0">
              <a:solidFill>
                <a:srgbClr val="4B5F71"/>
              </a:solidFill>
            </a:endParaRPr>
          </a:p>
        </p:txBody>
      </p:sp>
      <p:sp>
        <p:nvSpPr>
          <p:cNvPr id="101" name="Shape 7">
            <a:extLst>
              <a:ext uri="{FF2B5EF4-FFF2-40B4-BE49-F238E27FC236}">
                <a16:creationId xmlns:a16="http://schemas.microsoft.com/office/drawing/2014/main" id="{FDEEE481-53ED-CA19-7645-7A8A5C6F19B9}"/>
              </a:ext>
            </a:extLst>
          </p:cNvPr>
          <p:cNvSpPr/>
          <p:nvPr/>
        </p:nvSpPr>
        <p:spPr>
          <a:xfrm>
            <a:off x="4577797" y="5665052"/>
            <a:ext cx="9525" cy="342900"/>
          </a:xfrm>
          <a:prstGeom prst="rect">
            <a:avLst/>
          </a:prstGeom>
          <a:solidFill>
            <a:srgbClr val="FAF9F6">
              <a:alpha val="1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3" name="Text 8">
            <a:extLst>
              <a:ext uri="{FF2B5EF4-FFF2-40B4-BE49-F238E27FC236}">
                <a16:creationId xmlns:a16="http://schemas.microsoft.com/office/drawing/2014/main" id="{C3B91869-5848-B9FB-C386-5FF51A3A9824}"/>
              </a:ext>
            </a:extLst>
          </p:cNvPr>
          <p:cNvSpPr/>
          <p:nvPr/>
        </p:nvSpPr>
        <p:spPr>
          <a:xfrm>
            <a:off x="9965503" y="6348834"/>
            <a:ext cx="2709239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305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Rieko Kester</a:t>
            </a:r>
            <a:endParaRPr lang="en-US" sz="2600" b="1" dirty="0">
              <a:solidFill>
                <a:srgbClr val="305B7C"/>
              </a:solidFill>
            </a:endParaRPr>
          </a:p>
        </p:txBody>
      </p:sp>
      <p:sp>
        <p:nvSpPr>
          <p:cNvPr id="104" name="Text 9">
            <a:extLst>
              <a:ext uri="{FF2B5EF4-FFF2-40B4-BE49-F238E27FC236}">
                <a16:creationId xmlns:a16="http://schemas.microsoft.com/office/drawing/2014/main" id="{CC26B67E-3956-0A7A-AD5A-D12517550BBA}"/>
              </a:ext>
            </a:extLst>
          </p:cNvPr>
          <p:cNvSpPr/>
          <p:nvPr/>
        </p:nvSpPr>
        <p:spPr>
          <a:xfrm>
            <a:off x="9843214" y="6831807"/>
            <a:ext cx="2953815" cy="1242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/>
            <a:r>
              <a:rPr lang="en-US" sz="2000" b="1" dirty="0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CEO </a:t>
            </a:r>
          </a:p>
          <a:p>
            <a:pPr algn="ctr"/>
            <a:r>
              <a:rPr lang="en-US" sz="2000" dirty="0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Bluem</a:t>
            </a:r>
          </a:p>
          <a:p>
            <a:pPr algn="ctr"/>
            <a:r>
              <a:rPr lang="en-US" sz="2000" dirty="0" err="1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r.kester@bluem.nl</a:t>
            </a:r>
            <a:r>
              <a:rPr lang="en-US" sz="2000" dirty="0">
                <a:solidFill>
                  <a:srgbClr val="4B5F71"/>
                </a:solidFill>
                <a:latin typeface="Arial" pitchFamily="34" charset="0"/>
                <a:cs typeface="Arial" pitchFamily="34" charset="-12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9C5BC-DA02-E077-5BA0-034340028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1" b="15926"/>
          <a:stretch/>
        </p:blipFill>
        <p:spPr>
          <a:xfrm>
            <a:off x="10970309" y="0"/>
            <a:ext cx="7116732" cy="8648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33ADC4-CF9A-A813-5B7C-405F11088C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1" t="14786"/>
          <a:stretch/>
        </p:blipFill>
        <p:spPr>
          <a:xfrm>
            <a:off x="11046624" y="1613328"/>
            <a:ext cx="7116732" cy="87659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B80A84-F7DE-9254-B01D-4F841D7E4817}"/>
              </a:ext>
            </a:extLst>
          </p:cNvPr>
          <p:cNvSpPr txBox="1"/>
          <p:nvPr/>
        </p:nvSpPr>
        <p:spPr>
          <a:xfrm>
            <a:off x="3783906" y="8994303"/>
            <a:ext cx="984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For more information, please visit our site </a:t>
            </a:r>
            <a:r>
              <a:rPr lang="en-US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www.bluem.nl</a:t>
            </a:r>
            <a:r>
              <a:rPr lang="en-US" sz="2000" dirty="0"/>
              <a:t> and </a:t>
            </a:r>
            <a:r>
              <a:rPr lang="en-US" sz="20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www.okID.io</a:t>
            </a:r>
            <a:r>
              <a:rPr lang="en-US" sz="2000" dirty="0"/>
              <a:t>   </a:t>
            </a:r>
          </a:p>
          <a:p>
            <a:pPr algn="ctr"/>
            <a:r>
              <a:rPr lang="en-US" sz="2000" dirty="0"/>
              <a:t>You can contact us directly on </a:t>
            </a:r>
            <a:r>
              <a:rPr lang="en-US" sz="20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info@bluem.nl</a:t>
            </a:r>
            <a:r>
              <a:rPr lang="en-US" sz="20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4040E7-692D-61C5-7D4E-521188D0482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43" t="-5568" r="3870" b="10081"/>
          <a:stretch>
            <a:fillRect/>
          </a:stretch>
        </p:blipFill>
        <p:spPr>
          <a:xfrm>
            <a:off x="3790302" y="2188096"/>
            <a:ext cx="3913448" cy="3913448"/>
          </a:xfrm>
          <a:prstGeom prst="ellipse">
            <a:avLst/>
          </a:prstGeom>
          <a:ln w="63500" cap="rnd">
            <a:solidFill>
              <a:srgbClr val="305B7C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F7999A-677C-E253-C797-A47ADE5ADDF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83" t="8779" r="8095"/>
          <a:stretch>
            <a:fillRect/>
          </a:stretch>
        </p:blipFill>
        <p:spPr>
          <a:xfrm>
            <a:off x="9350910" y="2276561"/>
            <a:ext cx="3938421" cy="3938421"/>
          </a:xfrm>
          <a:prstGeom prst="ellipse">
            <a:avLst/>
          </a:prstGeom>
          <a:ln w="63500" cap="rnd">
            <a:solidFill>
              <a:srgbClr val="305B7C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 1">
            <a:extLst>
              <a:ext uri="{FF2B5EF4-FFF2-40B4-BE49-F238E27FC236}">
                <a16:creationId xmlns:a16="http://schemas.microsoft.com/office/drawing/2014/main" id="{49DD823F-8FDA-C899-DE38-157B6F691BAD}"/>
              </a:ext>
            </a:extLst>
          </p:cNvPr>
          <p:cNvSpPr/>
          <p:nvPr/>
        </p:nvSpPr>
        <p:spPr>
          <a:xfrm>
            <a:off x="7011688" y="8195772"/>
            <a:ext cx="2953815" cy="7911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4400" b="1" kern="0" cap="all" spc="-102" dirty="0">
                <a:solidFill>
                  <a:srgbClr val="305B7C"/>
                </a:solidFill>
                <a:latin typeface="Satoshi" pitchFamily="50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400" b="1" kern="0" cap="all" spc="-102" dirty="0">
              <a:solidFill>
                <a:srgbClr val="9196C5"/>
              </a:solidFill>
              <a:latin typeface="Satoshi" pitchFamily="50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8398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10E3ABC7B0A64696594CFF2DBD3F3C" ma:contentTypeVersion="13" ma:contentTypeDescription="Create a new document." ma:contentTypeScope="" ma:versionID="674d525d244833c9c50e823aa6502fe1">
  <xsd:schema xmlns:xsd="http://www.w3.org/2001/XMLSchema" xmlns:xs="http://www.w3.org/2001/XMLSchema" xmlns:p="http://schemas.microsoft.com/office/2006/metadata/properties" xmlns:ns2="bd78ea8c-4ee4-4445-acef-cab1472acd27" xmlns:ns3="539812f0-a38c-4c4e-b452-2b82b8c2f7a8" targetNamespace="http://schemas.microsoft.com/office/2006/metadata/properties" ma:root="true" ma:fieldsID="517a2d4883cba30ba7ecff50f27ef34d" ns2:_="" ns3:_="">
    <xsd:import namespace="bd78ea8c-4ee4-4445-acef-cab1472acd27"/>
    <xsd:import namespace="539812f0-a38c-4c4e-b452-2b82b8c2f7a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78ea8c-4ee4-4445-acef-cab1472acd2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e83a851-4009-4468-b423-bd128ea1a8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812f0-a38c-4c4e-b452-2b82b8c2f7a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5af3d72-8b7d-4feb-9446-3066db000191}" ma:internalName="TaxCatchAll" ma:showField="CatchAllData" ma:web="539812f0-a38c-4c4e-b452-2b82b8c2f7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9812f0-a38c-4c4e-b452-2b82b8c2f7a8" xsi:nil="true"/>
    <lcf76f155ced4ddcb4097134ff3c332f xmlns="bd78ea8c-4ee4-4445-acef-cab1472acd2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EE8C6F-BEC0-40BD-97A6-8D770A69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78ea8c-4ee4-4445-acef-cab1472acd27"/>
    <ds:schemaRef ds:uri="539812f0-a38c-4c4e-b452-2b82b8c2f7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C2324F-B2E0-4C3F-A995-428180E5EB34}">
  <ds:schemaRefs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bd78ea8c-4ee4-4445-acef-cab1472acd27"/>
    <ds:schemaRef ds:uri="http://schemas.microsoft.com/office/2006/documentManagement/types"/>
    <ds:schemaRef ds:uri="http://schemas.openxmlformats.org/package/2006/metadata/core-properties"/>
    <ds:schemaRef ds:uri="539812f0-a38c-4c4e-b452-2b82b8c2f7a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9825C6-2C50-46B6-A3CF-075B6DFA55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1850</Words>
  <Application>Microsoft Macintosh PowerPoint</Application>
  <PresentationFormat>Custom</PresentationFormat>
  <Paragraphs>320</Paragraphs>
  <Slides>30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Calibri</vt:lpstr>
      <vt:lpstr>Georgia</vt:lpstr>
      <vt:lpstr>Satoshi</vt:lpstr>
      <vt:lpstr>Satoshi </vt:lpstr>
      <vt:lpstr>Satoshi 2 Medium</vt:lpstr>
      <vt:lpstr>Satoshi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Ana Rojas</cp:lastModifiedBy>
  <cp:revision>31</cp:revision>
  <dcterms:created xsi:type="dcterms:W3CDTF">2026-04-21T23:21:12Z</dcterms:created>
  <dcterms:modified xsi:type="dcterms:W3CDTF">2026-04-30T09:43:44Z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0x0101005610E3ABC7B0A64696594CFF2DBD3F3C</vt:lpwstr>
  </property>
</Properties>
</file>